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5.xml" ContentType="application/vnd.openxmlformats-officedocument.presentationml.notesSlide+xml"/>
  <Override PartName="/ppt/tags/tag53.xml" ContentType="application/vnd.openxmlformats-officedocument.presentationml.tags+xml"/>
  <Override PartName="/ppt/notesSlides/notesSlide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7.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9.xml" ContentType="application/vnd.openxmlformats-officedocument.presentationml.notesSlide+xml"/>
  <Override PartName="/ppt/tags/tag74.xml" ContentType="application/vnd.openxmlformats-officedocument.presentationml.tags+xml"/>
  <Override PartName="/ppt/notesSlides/notesSlide1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0" r:id="rId2"/>
  </p:sldMasterIdLst>
  <p:notesMasterIdLst>
    <p:notesMasterId r:id="rId28"/>
  </p:notesMasterIdLst>
  <p:handoutMasterIdLst>
    <p:handoutMasterId r:id="rId29"/>
  </p:handoutMasterIdLst>
  <p:sldIdLst>
    <p:sldId id="468" r:id="rId3"/>
    <p:sldId id="534" r:id="rId4"/>
    <p:sldId id="497" r:id="rId5"/>
    <p:sldId id="498" r:id="rId6"/>
    <p:sldId id="499" r:id="rId7"/>
    <p:sldId id="470" r:id="rId8"/>
    <p:sldId id="500" r:id="rId9"/>
    <p:sldId id="530" r:id="rId10"/>
    <p:sldId id="533" r:id="rId11"/>
    <p:sldId id="531" r:id="rId12"/>
    <p:sldId id="501" r:id="rId13"/>
    <p:sldId id="502" r:id="rId14"/>
    <p:sldId id="503" r:id="rId15"/>
    <p:sldId id="504" r:id="rId16"/>
    <p:sldId id="512" r:id="rId17"/>
    <p:sldId id="515" r:id="rId18"/>
    <p:sldId id="516" r:id="rId19"/>
    <p:sldId id="517" r:id="rId20"/>
    <p:sldId id="518" r:id="rId21"/>
    <p:sldId id="505" r:id="rId22"/>
    <p:sldId id="506" r:id="rId23"/>
    <p:sldId id="508" r:id="rId24"/>
    <p:sldId id="510" r:id="rId25"/>
    <p:sldId id="535" r:id="rId26"/>
    <p:sldId id="529" r:id="rId27"/>
  </p:sldIdLst>
  <p:sldSz cx="9144000" cy="5143500" type="screen16x9"/>
  <p:notesSz cx="6858000" cy="9144000"/>
  <p:custDataLst>
    <p:tags r:id="rId30"/>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121" userDrawn="1">
          <p15:clr>
            <a:srgbClr val="A4A3A4"/>
          </p15:clr>
        </p15:guide>
        <p15:guide id="2" pos="5624" userDrawn="1">
          <p15:clr>
            <a:srgbClr val="A4A3A4"/>
          </p15:clr>
        </p15:guide>
        <p15:guide id="4" orient="horz" pos="2913" userDrawn="1">
          <p15:clr>
            <a:srgbClr val="A4A3A4"/>
          </p15:clr>
        </p15:guide>
        <p15:guide id="5" orient="horz" pos="3073" userDrawn="1">
          <p15:clr>
            <a:srgbClr val="A4A3A4"/>
          </p15:clr>
        </p15:guide>
        <p15:guide id="7"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8F4"/>
    <a:srgbClr val="E38730"/>
    <a:srgbClr val="495589"/>
    <a:srgbClr val="D3DED8"/>
    <a:srgbClr val="F4F1E8"/>
    <a:srgbClr val="BEB5A6"/>
    <a:srgbClr val="8091A5"/>
    <a:srgbClr val="D3CDC3"/>
    <a:srgbClr val="EAE7E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58" autoAdjust="0"/>
    <p:restoredTop sz="83730" autoAdjust="0"/>
  </p:normalViewPr>
  <p:slideViewPr>
    <p:cSldViewPr snapToGrid="0" showGuides="1">
      <p:cViewPr varScale="1">
        <p:scale>
          <a:sx n="181" d="100"/>
          <a:sy n="181" d="100"/>
        </p:scale>
        <p:origin x="916" y="100"/>
      </p:cViewPr>
      <p:guideLst>
        <p:guide pos="121"/>
        <p:guide pos="5624"/>
        <p:guide orient="horz" pos="2913"/>
        <p:guide orient="horz" pos="3073"/>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cs typeface="汉仪旗黑-50S"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cs typeface="汉仪旗黑-50S" panose="00020600040101010101" charset="-122"/>
              </a:rPr>
              <a:t>2024/12/28</a:t>
            </a:fld>
            <a:endParaRPr lang="zh-CN" altLang="en-US" dirty="0">
              <a:latin typeface="微软雅黑" panose="020B0503020204020204" pitchFamily="34" charset="-122"/>
              <a:ea typeface="微软雅黑" panose="020B0503020204020204" pitchFamily="34" charset="-122"/>
              <a:cs typeface="汉仪旗黑-50S"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微软雅黑" panose="020B0503020204020204" pitchFamily="34" charset="-122"/>
              <a:ea typeface="微软雅黑" panose="020B0503020204020204" pitchFamily="34" charset="-122"/>
              <a:cs typeface="汉仪旗黑-50S"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cs typeface="汉仪旗黑-50S" panose="00020600040101010101" charset="-122"/>
              </a:rPr>
              <a:t>‹#›</a:t>
            </a:fld>
            <a:endParaRPr lang="zh-CN" altLang="en-US" dirty="0">
              <a:latin typeface="微软雅黑" panose="020B0503020204020204" pitchFamily="34" charset="-122"/>
              <a:ea typeface="微软雅黑" panose="020B0503020204020204" pitchFamily="34" charset="-122"/>
              <a:cs typeface="汉仪旗黑-50S" panose="0002060004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fld id="{D2A48B96-639E-45A3-A0BA-2464DFDB1FAA}" type="datetimeFigureOut">
              <a:rPr lang="zh-CN" altLang="en-US" smtClean="0"/>
              <a:t>2024/12/28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fld id="{A6837353-30EB-4A48-80EB-173D804AEFB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大家好，我们是小恐龙队。</a:t>
            </a:r>
            <a:endParaRPr lang="en-US" altLang="zh-CN" dirty="0"/>
          </a:p>
          <a:p>
            <a:r>
              <a:rPr lang="zh-CN" altLang="en-US" dirty="0"/>
              <a:t>我们的硬件综合训练团队任务是在</a:t>
            </a:r>
            <a:r>
              <a:rPr lang="en-US" altLang="zh-CN" dirty="0" err="1"/>
              <a:t>fpga</a:t>
            </a:r>
            <a:r>
              <a:rPr lang="zh-CN" altLang="en-US" dirty="0"/>
              <a:t>开发板上实现了一个支持</a:t>
            </a:r>
            <a:r>
              <a:rPr lang="en-US" altLang="zh-CN" dirty="0"/>
              <a:t>rv32im</a:t>
            </a:r>
            <a:r>
              <a:rPr lang="zh-CN" altLang="en-US" dirty="0"/>
              <a:t>指令集的</a:t>
            </a:r>
            <a:r>
              <a:rPr lang="en-US" altLang="zh-CN" dirty="0"/>
              <a:t>CPU</a:t>
            </a:r>
            <a:r>
              <a:rPr lang="zh-CN" altLang="en-US" dirty="0"/>
              <a:t>，并在上面成功运行了一个模仿</a:t>
            </a:r>
            <a:r>
              <a:rPr lang="en-US" altLang="zh-CN" dirty="0"/>
              <a:t>chrome</a:t>
            </a:r>
            <a:r>
              <a:rPr lang="zh-CN" altLang="en-US" dirty="0"/>
              <a:t>浏览器上的小恐龙的游戏。</a:t>
            </a:r>
            <a:endParaRPr lang="en-US" altLang="zh-CN" dirty="0"/>
          </a:p>
          <a:p>
            <a:r>
              <a:rPr lang="zh-CN" altLang="en-US" dirty="0"/>
              <a:t>接下来我们首先给大家展示一下我们的成果</a:t>
            </a:r>
          </a:p>
        </p:txBody>
      </p:sp>
    </p:spTree>
    <p:extLst>
      <p:ext uri="{BB962C8B-B14F-4D97-AF65-F5344CB8AC3E}">
        <p14:creationId xmlns:p14="http://schemas.microsoft.com/office/powerpoint/2010/main" val="2303399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具体机制也是，为开发板自带的</a:t>
            </a:r>
            <a:r>
              <a:rPr lang="en-US" altLang="zh-CN" dirty="0"/>
              <a:t>button</a:t>
            </a:r>
            <a:r>
              <a:rPr lang="zh-CN" altLang="en-US" dirty="0"/>
              <a:t>设置一个</a:t>
            </a:r>
            <a:r>
              <a:rPr lang="en-US" altLang="zh-CN" dirty="0"/>
              <a:t>button_State</a:t>
            </a:r>
            <a:r>
              <a:rPr lang="zh-CN" altLang="en-US" dirty="0"/>
              <a:t>寄存器，用来存放当前按钮的状态，并且为这个寄存器映射一个特殊的地址，供软件访问。</a:t>
            </a:r>
          </a:p>
          <a:p>
            <a:r>
              <a:rPr lang="zh-CN" altLang="en-US" dirty="0"/>
              <a:t>尤其值得一提的是，虽然理论上来说，我们设计的</a:t>
            </a:r>
            <a:r>
              <a:rPr lang="en-US" altLang="zh-CN" dirty="0"/>
              <a:t>CPU</a:t>
            </a:r>
            <a:r>
              <a:rPr lang="zh-CN" altLang="en-US" dirty="0"/>
              <a:t>频率达到了</a:t>
            </a:r>
            <a:r>
              <a:rPr lang="en-US" altLang="zh-CN" dirty="0"/>
              <a:t>10MHz</a:t>
            </a:r>
            <a:r>
              <a:rPr lang="zh-CN" altLang="en-US" dirty="0"/>
              <a:t>，在运行程序时会对这个</a:t>
            </a:r>
            <a:r>
              <a:rPr lang="en-US" altLang="zh-CN" dirty="0"/>
              <a:t>button_state</a:t>
            </a:r>
            <a:r>
              <a:rPr lang="zh-CN" altLang="en-US" dirty="0"/>
              <a:t>的地址进行轮询采样，这个采样的密度应该远高于我们每按一次按钮手指离开的速度，所以不需要担心按钮信号持续时间太短而导致的操作没有被识别到的情况出现。</a:t>
            </a:r>
          </a:p>
          <a:p>
            <a:r>
              <a:rPr lang="zh-CN" altLang="en-US" dirty="0"/>
              <a:t>但是为了防止一些意想不到的情况出现导致玩家操作没有被识别到，我在对</a:t>
            </a:r>
            <a:r>
              <a:rPr lang="en-US" altLang="zh-CN" dirty="0"/>
              <a:t>button_state</a:t>
            </a:r>
            <a:r>
              <a:rPr lang="zh-CN" altLang="en-US" dirty="0"/>
              <a:t>设计时设置了一个自锁的结构，一旦按过一次即使松开，这个寄存器的值就一直是</a:t>
            </a:r>
            <a:r>
              <a:rPr lang="en-US" altLang="zh-CN" dirty="0"/>
              <a:t>1</a:t>
            </a:r>
            <a:r>
              <a:rPr lang="zh-CN" altLang="en-US" dirty="0"/>
              <a:t>，直到软件层次对这个寄存器进行访问之后这个寄存器的值才会清空，所以在硬件层次上对于游戏的操作的灵敏度与可靠性做了保障。</a:t>
            </a:r>
          </a:p>
          <a:p>
            <a:endParaRPr lang="zh-CN" altLang="en-US" dirty="0"/>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在初期涉及游戏时候，我们主要考虑了以下四个板块</a:t>
            </a:r>
            <a:r>
              <a:rPr lang="en-US" altLang="zh-CN" dirty="0"/>
              <a:t>:</a:t>
            </a:r>
          </a:p>
          <a:p>
            <a:r>
              <a:rPr lang="zh-CN" altLang="en-US" dirty="0"/>
              <a:t>使用什么语言</a:t>
            </a:r>
            <a:endParaRPr lang="en-US" altLang="zh-CN" dirty="0"/>
          </a:p>
          <a:p>
            <a:r>
              <a:rPr lang="zh-CN" altLang="en-US" dirty="0"/>
              <a:t>如何处理游戏的输入输出</a:t>
            </a:r>
            <a:endParaRPr lang="en-US" altLang="zh-CN" dirty="0"/>
          </a:p>
          <a:p>
            <a:r>
              <a:rPr lang="zh-CN" altLang="en-US" dirty="0"/>
              <a:t>如何才能让游戏上板</a:t>
            </a:r>
            <a:endParaRPr lang="en-US" altLang="zh-CN" dirty="0"/>
          </a:p>
          <a:p>
            <a:r>
              <a:rPr lang="zh-CN" altLang="en-US" dirty="0"/>
              <a:t>游戏的素材如何处理</a:t>
            </a:r>
          </a:p>
        </p:txBody>
      </p:sp>
    </p:spTree>
    <p:extLst>
      <p:ext uri="{BB962C8B-B14F-4D97-AF65-F5344CB8AC3E}">
        <p14:creationId xmlns:p14="http://schemas.microsoft.com/office/powerpoint/2010/main" val="3726050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首先来展示一下我们游戏的类图。在游戏中，所有的类都是</a:t>
            </a:r>
            <a:r>
              <a:rPr lang="en-US" altLang="zh-CN" dirty="0"/>
              <a:t>Entity</a:t>
            </a:r>
            <a:r>
              <a:rPr lang="zh-CN" altLang="en-US" dirty="0"/>
              <a:t>的子类。在最开始的构想中，只要我们维护一个</a:t>
            </a:r>
            <a:r>
              <a:rPr lang="en-US" altLang="zh-CN" dirty="0"/>
              <a:t>entity</a:t>
            </a:r>
            <a:r>
              <a:rPr lang="zh-CN" altLang="en-US" dirty="0"/>
              <a:t>数组，利用</a:t>
            </a:r>
            <a:r>
              <a:rPr lang="en-US" altLang="zh-CN" dirty="0" err="1"/>
              <a:t>c++</a:t>
            </a:r>
            <a:r>
              <a:rPr lang="zh-CN" altLang="en-US" dirty="0"/>
              <a:t>的多态特定，就可以根据输入来统一对所有对象进行更新、重置等操作了。</a:t>
            </a:r>
            <a:endParaRPr lang="en-US" altLang="zh-CN" dirty="0"/>
          </a:p>
          <a:p>
            <a:endParaRPr lang="en-US" altLang="zh-CN" dirty="0"/>
          </a:p>
          <a:p>
            <a:endParaRPr lang="en-US" altLang="zh-CN" dirty="0"/>
          </a:p>
          <a:p>
            <a:endParaRPr lang="en-US" altLang="zh-CN" dirty="0"/>
          </a:p>
          <a:p>
            <a:r>
              <a:rPr lang="zh-CN" altLang="en-US" dirty="0"/>
              <a:t>在最开始的构想中，本来应该是维护一个</a:t>
            </a:r>
            <a:r>
              <a:rPr lang="en-US" altLang="zh-CN" dirty="0"/>
              <a:t>entity</a:t>
            </a:r>
            <a:r>
              <a:rPr lang="zh-CN" altLang="en-US" dirty="0"/>
              <a:t>的数组，在需要</a:t>
            </a:r>
            <a:r>
              <a:rPr lang="en-US" altLang="zh-CN" dirty="0"/>
              <a:t>update, start</a:t>
            </a:r>
            <a:r>
              <a:rPr lang="zh-CN" altLang="en-US" dirty="0"/>
              <a:t>或者</a:t>
            </a:r>
            <a:r>
              <a:rPr lang="en-US" altLang="zh-CN" dirty="0"/>
              <a:t>reset</a:t>
            </a:r>
            <a:r>
              <a:rPr lang="zh-CN" altLang="en-US" dirty="0"/>
              <a:t>的时候直接依次把数组中的每个</a:t>
            </a:r>
            <a:r>
              <a:rPr lang="en-US" altLang="zh-CN" dirty="0"/>
              <a:t>entity</a:t>
            </a:r>
            <a:r>
              <a:rPr lang="zh-CN" altLang="en-US" dirty="0"/>
              <a:t>对象都调用相应成员方法就可以了</a:t>
            </a:r>
            <a:endParaRPr lang="en-US" altLang="zh-CN" dirty="0"/>
          </a:p>
          <a:p>
            <a:r>
              <a:rPr lang="zh-CN" altLang="en-US" dirty="0"/>
              <a:t>对</a:t>
            </a:r>
            <a:r>
              <a:rPr lang="en-US" altLang="zh-CN" dirty="0" err="1"/>
              <a:t>CollidableEntity</a:t>
            </a:r>
            <a:r>
              <a:rPr lang="zh-CN" altLang="en-US" dirty="0"/>
              <a:t>也是同理。</a:t>
            </a:r>
            <a:endParaRPr lang="en-US" altLang="zh-CN" dirty="0"/>
          </a:p>
          <a:p>
            <a:r>
              <a:rPr lang="zh-CN" altLang="en-US" dirty="0"/>
              <a:t>因为</a:t>
            </a:r>
            <a:r>
              <a:rPr lang="en-US" altLang="zh-CN" dirty="0" err="1"/>
              <a:t>c++</a:t>
            </a:r>
            <a:r>
              <a:rPr lang="zh-CN" altLang="en-US" dirty="0"/>
              <a:t>的多态特性是编译器级别的特性，与操作系统无关，也不需要运行时环境，所以是可以在裸机设备上使用的。</a:t>
            </a:r>
            <a:endParaRPr lang="en-US" altLang="zh-CN" dirty="0"/>
          </a:p>
          <a:p>
            <a:r>
              <a:rPr lang="zh-CN" altLang="en-US" dirty="0"/>
              <a:t>但是在后面上板的时候意识到，在我们的整个程序中，每个类至多只有一个实例，而如果想要维护</a:t>
            </a:r>
            <a:r>
              <a:rPr lang="en-US" altLang="zh-CN" dirty="0"/>
              <a:t>entity</a:t>
            </a:r>
            <a:r>
              <a:rPr lang="zh-CN" altLang="en-US" dirty="0"/>
              <a:t>数组的话我们需要重载</a:t>
            </a:r>
            <a:r>
              <a:rPr lang="en-US" altLang="zh-CN" dirty="0"/>
              <a:t>new, delete</a:t>
            </a:r>
            <a:r>
              <a:rPr lang="zh-CN" altLang="en-US" dirty="0"/>
              <a:t>运算符，还需要手动管理</a:t>
            </a:r>
            <a:r>
              <a:rPr lang="en-US" altLang="zh-CN" dirty="0"/>
              <a:t>heap</a:t>
            </a:r>
            <a:r>
              <a:rPr lang="zh-CN" altLang="en-US" dirty="0"/>
              <a:t>堆的空间，工作量大增。</a:t>
            </a:r>
            <a:endParaRPr lang="en-US" altLang="zh-CN" dirty="0"/>
          </a:p>
          <a:p>
            <a:r>
              <a:rPr lang="zh-CN" altLang="en-US" dirty="0"/>
              <a:t>所以最后我们的实现中，仍然是依次调用每个实例的</a:t>
            </a:r>
            <a:r>
              <a:rPr lang="en-US" altLang="zh-CN" dirty="0"/>
              <a:t>update</a:t>
            </a:r>
            <a:r>
              <a:rPr lang="zh-CN" altLang="en-US" dirty="0"/>
              <a:t>等方法来进行更新，而没有利用到</a:t>
            </a:r>
            <a:r>
              <a:rPr lang="en-US" altLang="zh-CN" dirty="0" err="1"/>
              <a:t>c++</a:t>
            </a:r>
            <a:r>
              <a:rPr lang="zh-CN" altLang="en-US" dirty="0"/>
              <a:t>的多态的特性。</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素材处理部分，我们的游戏总共有三种素材，分别是小恐龙、仙人掌和字母数字</a:t>
            </a:r>
            <a:endParaRPr lang="en-US" altLang="zh-CN" dirty="0"/>
          </a:p>
          <a:p>
            <a:r>
              <a:rPr lang="zh-CN" altLang="en-US" dirty="0"/>
              <a:t>为了能够在裸机上实现动画效果，我们总共使用了</a:t>
            </a:r>
            <a:r>
              <a:rPr lang="en-US" altLang="zh-CN" dirty="0"/>
              <a:t>4</a:t>
            </a:r>
            <a:r>
              <a:rPr lang="zh-CN" altLang="en-US" dirty="0"/>
              <a:t>张小恐龙的图片，第一张作为静态图片，第</a:t>
            </a:r>
            <a:r>
              <a:rPr lang="en-US" altLang="zh-CN" dirty="0"/>
              <a:t>2</a:t>
            </a:r>
            <a:r>
              <a:rPr lang="zh-CN" altLang="en-US" dirty="0"/>
              <a:t>，</a:t>
            </a:r>
            <a:r>
              <a:rPr lang="en-US" altLang="zh-CN" dirty="0"/>
              <a:t>3</a:t>
            </a:r>
            <a:r>
              <a:rPr lang="zh-CN" altLang="en-US" dirty="0"/>
              <a:t>，</a:t>
            </a:r>
            <a:r>
              <a:rPr lang="en-US" altLang="zh-CN" dirty="0"/>
              <a:t>4</a:t>
            </a:r>
            <a:r>
              <a:rPr lang="zh-CN" altLang="en-US" dirty="0"/>
              <a:t>张图片轮流播放，让小恐龙有跑动的感觉</a:t>
            </a:r>
            <a:endParaRPr lang="en-US" altLang="zh-CN" dirty="0"/>
          </a:p>
          <a:p>
            <a:r>
              <a:rPr lang="zh-CN" altLang="en-US" dirty="0"/>
              <a:t>仙人掌总共有三张图片。分别是高、矮和宽三种类型，仙人掌的出现使用一个我们自己写的随机数生成器随机决定。</a:t>
            </a:r>
            <a:endParaRPr lang="en-US" altLang="zh-CN" dirty="0"/>
          </a:p>
          <a:p>
            <a:r>
              <a:rPr lang="zh-CN" altLang="en-US" dirty="0"/>
              <a:t>以上两种素材都是使用网上的资源，以像素数组的形式保存起来的，数组中的每一个值都是当前像素坐标中的颜色。</a:t>
            </a:r>
            <a:endParaRPr lang="en-US" altLang="zh-CN" dirty="0"/>
          </a:p>
          <a:p>
            <a:r>
              <a:rPr lang="zh-CN" altLang="en-US" dirty="0"/>
              <a:t>至于阿拉伯数字和英文字母就很简单了，我们规定所有的数字和字母都是</a:t>
            </a:r>
            <a:r>
              <a:rPr lang="en-US" altLang="zh-CN" dirty="0"/>
              <a:t>5*7</a:t>
            </a:r>
            <a:r>
              <a:rPr lang="zh-CN" altLang="en-US" dirty="0"/>
              <a:t>的矩阵，然后直接手搓了</a:t>
            </a:r>
            <a:r>
              <a:rPr lang="en-US" altLang="zh-CN" dirty="0"/>
              <a:t>37</a:t>
            </a:r>
            <a:r>
              <a:rPr lang="zh-CN" altLang="en-US" dirty="0"/>
              <a:t>个矩阵，包括</a:t>
            </a:r>
            <a:r>
              <a:rPr lang="en-US" altLang="zh-CN" dirty="0"/>
              <a:t>10</a:t>
            </a:r>
            <a:r>
              <a:rPr lang="zh-CN" altLang="en-US" dirty="0"/>
              <a:t>个阿拉伯数字，</a:t>
            </a:r>
            <a:r>
              <a:rPr lang="en-US" altLang="zh-CN" dirty="0"/>
              <a:t>26</a:t>
            </a:r>
            <a:r>
              <a:rPr lang="zh-CN" altLang="en-US" dirty="0"/>
              <a:t>个英文字母和一个空格</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显示输出部分，为了方便后期上板，我们前期开发的时候没有就是通过使用</a:t>
            </a:r>
            <a:r>
              <a:rPr lang="en-US" altLang="zh-CN" dirty="0"/>
              <a:t>SDL</a:t>
            </a:r>
            <a:r>
              <a:rPr lang="zh-CN" altLang="en-US" dirty="0"/>
              <a:t>库来模拟</a:t>
            </a:r>
            <a:r>
              <a:rPr lang="en-US" altLang="zh-CN" dirty="0"/>
              <a:t>VGA</a:t>
            </a:r>
            <a:r>
              <a:rPr lang="zh-CN" altLang="en-US" dirty="0"/>
              <a:t>，每次</a:t>
            </a:r>
            <a:r>
              <a:rPr lang="en-US" altLang="zh-CN" dirty="0"/>
              <a:t>update</a:t>
            </a:r>
            <a:r>
              <a:rPr lang="zh-CN" altLang="en-US" dirty="0"/>
              <a:t>的时候就是当前实例把自己的像素矩阵写入到全局像素数组</a:t>
            </a:r>
            <a:r>
              <a:rPr lang="en-US" altLang="zh-CN" dirty="0"/>
              <a:t>framebuffer</a:t>
            </a:r>
            <a:r>
              <a:rPr lang="zh-CN" altLang="en-US" dirty="0"/>
              <a:t>中的对应坐标中。</a:t>
            </a:r>
            <a:endParaRPr lang="en-US" altLang="zh-CN" dirty="0"/>
          </a:p>
          <a:p>
            <a:r>
              <a:rPr lang="zh-CN" altLang="en-US" dirty="0"/>
              <a:t>当上板的时候，我们把预先定义好的</a:t>
            </a:r>
            <a:r>
              <a:rPr lang="en-US" altLang="zh-CN" dirty="0"/>
              <a:t>VRAM</a:t>
            </a:r>
            <a:r>
              <a:rPr lang="zh-CN" altLang="en-US" dirty="0"/>
              <a:t>起始地址当作数组头部，把</a:t>
            </a:r>
            <a:r>
              <a:rPr lang="en-US" altLang="zh-CN" dirty="0"/>
              <a:t>framebuffer</a:t>
            </a:r>
            <a:r>
              <a:rPr lang="zh-CN" altLang="en-US" dirty="0"/>
              <a:t>中的值写入到</a:t>
            </a:r>
            <a:r>
              <a:rPr lang="en-US" altLang="zh-CN" dirty="0"/>
              <a:t>VRAM</a:t>
            </a:r>
            <a:r>
              <a:rPr lang="zh-CN" altLang="en-US" dirty="0"/>
              <a:t>中就实现了输出。</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对于输入处理，前期开发中，我们利用</a:t>
            </a:r>
            <a:r>
              <a:rPr lang="en-US" altLang="zh-CN" dirty="0" err="1"/>
              <a:t>sdl</a:t>
            </a:r>
            <a:r>
              <a:rPr lang="zh-CN" altLang="en-US" dirty="0"/>
              <a:t>库提供的</a:t>
            </a:r>
            <a:r>
              <a:rPr lang="en-US" altLang="zh-CN" dirty="0" err="1"/>
              <a:t>SDL_event</a:t>
            </a:r>
            <a:r>
              <a:rPr lang="zh-CN" altLang="en-US" dirty="0"/>
              <a:t>监听键盘输入，来对恐龙做状态转换</a:t>
            </a:r>
            <a:endParaRPr lang="en-US" altLang="zh-CN" dirty="0"/>
          </a:p>
          <a:p>
            <a:r>
              <a:rPr lang="zh-CN" altLang="en-US" dirty="0"/>
              <a:t>上板以后我们使用的是开发板上自带按钮，读取按钮寄存器中的值，并通过按位操作分辨出是哪些按钮被按下了。</a:t>
            </a:r>
            <a:endParaRPr lang="en-US" altLang="zh-CN" dirty="0"/>
          </a:p>
          <a:p>
            <a:r>
              <a:rPr lang="zh-CN" altLang="en-US" dirty="0"/>
              <a:t>虽然理论上来说，处理输入应该是用中断的方式实现的，但是对于我们这么一个小游戏，我们只是通过轮询的方式来处理。</a:t>
            </a:r>
            <a:endParaRPr lang="en-US" altLang="zh-CN" dirty="0"/>
          </a:p>
          <a:p>
            <a:endParaRPr lang="en-US" altLang="zh-CN" dirty="0"/>
          </a:p>
          <a:p>
            <a:endParaRPr lang="en-US" altLang="zh-CN" dirty="0"/>
          </a:p>
          <a:p>
            <a:endParaRPr lang="en-US" altLang="zh-CN" dirty="0"/>
          </a:p>
          <a:p>
            <a:r>
              <a:rPr lang="zh-CN" altLang="en-US" dirty="0"/>
              <a:t>需要注意的是，因为我们设置的是在按钮按下的时候电位就发生变化，所以只能读一次地址，因此在</a:t>
            </a:r>
            <a:r>
              <a:rPr lang="en-US" altLang="zh-CN" dirty="0" err="1"/>
              <a:t>get_button_state</a:t>
            </a:r>
            <a:r>
              <a:rPr lang="zh-CN" altLang="en-US" dirty="0"/>
              <a:t>函数中，我们读地址的时候就要立刻保存，之后的两个</a:t>
            </a:r>
            <a:r>
              <a:rPr lang="en-US" altLang="zh-CN" dirty="0" err="1"/>
              <a:t>get_jump</a:t>
            </a:r>
            <a:r>
              <a:rPr lang="zh-CN" altLang="en-US" dirty="0"/>
              <a:t>和</a:t>
            </a:r>
            <a:r>
              <a:rPr lang="en-US" altLang="zh-CN" dirty="0" err="1"/>
              <a:t>get_reset</a:t>
            </a:r>
            <a:r>
              <a:rPr lang="zh-CN" altLang="en-US" dirty="0"/>
              <a:t>是通过</a:t>
            </a:r>
            <a:r>
              <a:rPr lang="en-US" altLang="zh-CN" dirty="0" err="1"/>
              <a:t>button_state</a:t>
            </a:r>
            <a:r>
              <a:rPr lang="zh-CN" altLang="en-US" dirty="0"/>
              <a:t>变量来获取，而不是再读一次</a:t>
            </a:r>
            <a:r>
              <a:rPr lang="en-US" altLang="zh-CN" dirty="0"/>
              <a:t>button</a:t>
            </a:r>
            <a:r>
              <a:rPr lang="zh-CN" altLang="en-US" dirty="0"/>
              <a:t>对应的</a:t>
            </a:r>
            <a:r>
              <a:rPr lang="en-US" altLang="zh-CN" dirty="0" err="1"/>
              <a:t>mmio</a:t>
            </a:r>
            <a:r>
              <a:rPr lang="zh-CN" altLang="en-US" dirty="0"/>
              <a:t>地址</a:t>
            </a:r>
            <a:endParaRPr lang="en-US" altLang="zh-CN" dirty="0"/>
          </a:p>
          <a:p>
            <a:r>
              <a:rPr lang="zh-CN" altLang="en-US" dirty="0"/>
              <a:t>其实正经来说，对于一个</a:t>
            </a:r>
            <a:r>
              <a:rPr lang="en-US" altLang="zh-CN" dirty="0"/>
              <a:t>I/O</a:t>
            </a:r>
            <a:r>
              <a:rPr lang="zh-CN" altLang="en-US" dirty="0"/>
              <a:t>输入应该是需要我们通过中断的方式来实现才是最正确的，但是为了区区一个游戏，我们同时要在硬件级别和软件层次都大改，感觉不是特别有必要，而且我们只有按键输入，只要不会因为</a:t>
            </a:r>
            <a:r>
              <a:rPr lang="en-US" altLang="zh-CN" dirty="0"/>
              <a:t>I/O</a:t>
            </a:r>
            <a:r>
              <a:rPr lang="zh-CN" altLang="en-US" dirty="0"/>
              <a:t>的原因阻塞游戏，同时能够正确处理输入就可以了。因此我们采用轮询的方式而没有实现中断。</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为了能够让我们的程序在</a:t>
            </a:r>
            <a:r>
              <a:rPr lang="en-US" altLang="zh-CN" dirty="0" err="1"/>
              <a:t>riscv</a:t>
            </a:r>
            <a:r>
              <a:rPr lang="zh-CN" altLang="en-US" dirty="0"/>
              <a:t>架构的</a:t>
            </a:r>
            <a:r>
              <a:rPr lang="en-US" altLang="zh-CN" dirty="0"/>
              <a:t>CPU</a:t>
            </a:r>
            <a:r>
              <a:rPr lang="zh-CN" altLang="en-US" dirty="0"/>
              <a:t>上跑，我们还需要把我们的游戏交叉编译到目标平台上。</a:t>
            </a:r>
            <a:endParaRPr lang="en-US" altLang="zh-CN" dirty="0"/>
          </a:p>
          <a:p>
            <a:r>
              <a:rPr lang="zh-CN" altLang="en-US" dirty="0"/>
              <a:t>正好我们的操作系统实验也是要配置</a:t>
            </a:r>
            <a:r>
              <a:rPr lang="en-US" altLang="zh-CN" dirty="0" err="1"/>
              <a:t>riscv</a:t>
            </a:r>
            <a:r>
              <a:rPr lang="en-US" altLang="zh-CN" dirty="0"/>
              <a:t>-gnu-toolchain</a:t>
            </a:r>
            <a:r>
              <a:rPr lang="zh-CN" altLang="en-US" dirty="0"/>
              <a:t>，我们就直接用这个环境就可以了。</a:t>
            </a:r>
            <a:endParaRPr lang="en-US" altLang="zh-CN" dirty="0"/>
          </a:p>
          <a:p>
            <a:r>
              <a:rPr lang="zh-CN" altLang="en-US" dirty="0"/>
              <a:t>游戏的整体项目构建使用</a:t>
            </a:r>
            <a:r>
              <a:rPr lang="en-US" altLang="zh-CN" dirty="0" err="1"/>
              <a:t>cmake</a:t>
            </a:r>
            <a:r>
              <a:rPr lang="zh-CN" altLang="en-US" dirty="0"/>
              <a:t>，并在其中内嵌了</a:t>
            </a:r>
            <a:r>
              <a:rPr lang="en-US" altLang="zh-CN" dirty="0" err="1"/>
              <a:t>custom_command</a:t>
            </a:r>
            <a:r>
              <a:rPr lang="zh-CN" altLang="en-US" dirty="0"/>
              <a:t>，这样我们在编译的时候可以一步到位，直接生成最后上板时候需要的</a:t>
            </a:r>
            <a:r>
              <a:rPr lang="en-US" altLang="zh-CN" dirty="0" err="1"/>
              <a:t>coe</a:t>
            </a:r>
            <a:r>
              <a:rPr lang="zh-CN" altLang="en-US" dirty="0"/>
              <a:t>文件，而不需要去频繁调用各种脚本和命令了。</a:t>
            </a:r>
            <a:endParaRPr lang="en-US" altLang="zh-CN" dirty="0"/>
          </a:p>
          <a:p>
            <a:r>
              <a:rPr lang="zh-CN" altLang="en-US" dirty="0"/>
              <a:t>最后，为了让我们的游戏一上板就能够开始，我们通过修改</a:t>
            </a:r>
            <a:r>
              <a:rPr lang="en-US" altLang="zh-CN" dirty="0" err="1"/>
              <a:t>linker.ld</a:t>
            </a:r>
            <a:r>
              <a:rPr lang="zh-CN" altLang="en-US" dirty="0"/>
              <a:t>，把</a:t>
            </a:r>
            <a:r>
              <a:rPr lang="en-US" altLang="zh-CN" dirty="0"/>
              <a:t>_start()</a:t>
            </a:r>
            <a:r>
              <a:rPr lang="zh-CN" altLang="en-US" dirty="0"/>
              <a:t>函数的地址放到地址</a:t>
            </a:r>
            <a:r>
              <a:rPr lang="en-US" altLang="zh-CN" dirty="0"/>
              <a:t>0</a:t>
            </a:r>
            <a:r>
              <a:rPr lang="zh-CN" altLang="en-US" dirty="0"/>
              <a:t>出， 然后通过内敛汇编语句跳转到游戏的函数入口</a:t>
            </a:r>
            <a:r>
              <a:rPr lang="en-US" altLang="zh-CN" dirty="0"/>
              <a:t>main</a:t>
            </a:r>
            <a:r>
              <a:rPr lang="zh-CN" altLang="en-US" dirty="0"/>
              <a:t>处。</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在一个裸机上，没有操作系统，我们的内存该如何管理呢？</a:t>
            </a:r>
            <a:endParaRPr lang="en-US" altLang="zh-CN" dirty="0"/>
          </a:p>
          <a:p>
            <a:r>
              <a:rPr lang="zh-CN" altLang="en-US" dirty="0"/>
              <a:t>答案是，栈内存不需要我们管理，但是堆内存只能手动管理。如果想要管理堆内存，我们必须要重写</a:t>
            </a:r>
            <a:r>
              <a:rPr lang="en-US" altLang="zh-CN" dirty="0"/>
              <a:t>malloc, free</a:t>
            </a:r>
            <a:r>
              <a:rPr lang="zh-CN" altLang="en-US" dirty="0"/>
              <a:t>等方法和</a:t>
            </a:r>
            <a:r>
              <a:rPr lang="en-US" altLang="zh-CN" dirty="0"/>
              <a:t>new, delete</a:t>
            </a:r>
            <a:r>
              <a:rPr lang="zh-CN" altLang="en-US" dirty="0"/>
              <a:t>等运算符。</a:t>
            </a:r>
            <a:endParaRPr lang="en-US" altLang="zh-CN" dirty="0"/>
          </a:p>
          <a:p>
            <a:r>
              <a:rPr lang="zh-CN" altLang="en-US" dirty="0"/>
              <a:t>（点）</a:t>
            </a:r>
            <a:endParaRPr lang="en-US" altLang="zh-CN" dirty="0"/>
          </a:p>
          <a:p>
            <a:r>
              <a:rPr lang="zh-CN" altLang="en-US" dirty="0"/>
              <a:t>于是我们最后的结论是，我们干脆保证我们的代码不需要任何的堆内存算了，这样我们就不用管理内存了！</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在我们最初的设想中，我们是期望通过使用</a:t>
            </a:r>
            <a:r>
              <a:rPr lang="en-US" altLang="zh-CN" dirty="0"/>
              <a:t>MMIO</a:t>
            </a:r>
            <a:r>
              <a:rPr lang="zh-CN" altLang="en-US" dirty="0"/>
              <a:t>，获取硬件时钟，并且自己实现一个</a:t>
            </a:r>
            <a:r>
              <a:rPr lang="en-US" altLang="zh-CN" dirty="0"/>
              <a:t>sleep</a:t>
            </a:r>
            <a:r>
              <a:rPr lang="zh-CN" altLang="en-US" dirty="0"/>
              <a:t>函数，让</a:t>
            </a:r>
            <a:r>
              <a:rPr lang="en-US" altLang="zh-CN" dirty="0"/>
              <a:t>CPU</a:t>
            </a:r>
            <a:r>
              <a:rPr lang="zh-CN" altLang="en-US" dirty="0"/>
              <a:t>暴力空转。这样来保证帧与帧之间的渲染时间固定。</a:t>
            </a:r>
            <a:endParaRPr lang="en-US" altLang="zh-CN" dirty="0"/>
          </a:p>
          <a:p>
            <a:r>
              <a:rPr lang="zh-CN" altLang="en-US" dirty="0"/>
              <a:t>但是在我们实际上板调试的时候，虽然经过反汇编后的</a:t>
            </a:r>
            <a:r>
              <a:rPr lang="en-US" altLang="zh-CN" dirty="0"/>
              <a:t>sleep</a:t>
            </a:r>
            <a:r>
              <a:rPr lang="zh-CN" altLang="en-US" dirty="0"/>
              <a:t>函数与我们预期逻辑一致，但是程序一旦运行到</a:t>
            </a:r>
            <a:r>
              <a:rPr lang="en-US" altLang="zh-CN" dirty="0"/>
              <a:t>sleep</a:t>
            </a:r>
            <a:r>
              <a:rPr lang="zh-CN" altLang="en-US" dirty="0"/>
              <a:t>函数后就会卡死，哪怕已经超过了传入的</a:t>
            </a:r>
            <a:r>
              <a:rPr lang="en-US" altLang="zh-CN" dirty="0"/>
              <a:t>sleep</a:t>
            </a:r>
            <a:r>
              <a:rPr lang="zh-CN" altLang="en-US" dirty="0"/>
              <a:t>时间也仍然静止不动。我们初步的猜测是可能我们的</a:t>
            </a:r>
            <a:r>
              <a:rPr lang="en-US" altLang="zh-CN" dirty="0"/>
              <a:t>sleep</a:t>
            </a:r>
            <a:r>
              <a:rPr lang="zh-CN" altLang="en-US" dirty="0"/>
              <a:t>函数访问时钟地址的频率过高，反而让时钟的地址在每次访问的时候值都来不及变化，读到的都是同一个值，因此导致程序卡死。（点）</a:t>
            </a:r>
            <a:endParaRPr lang="en-US" altLang="zh-CN" dirty="0"/>
          </a:p>
          <a:p>
            <a:r>
              <a:rPr lang="zh-CN" altLang="en-US" dirty="0"/>
              <a:t>为了解决这个问题，我们在每次访问时钟地址之前，加入了一个无意义的写内存的操作，保证</a:t>
            </a:r>
            <a:r>
              <a:rPr lang="en-US" altLang="zh-CN" dirty="0"/>
              <a:t>CPU</a:t>
            </a:r>
            <a:r>
              <a:rPr lang="zh-CN" altLang="en-US" dirty="0"/>
              <a:t>每次访问时钟地址都会有一定的时间间隔。</a:t>
            </a:r>
            <a:endParaRPr lang="en-US" altLang="zh-CN" dirty="0"/>
          </a:p>
          <a:p>
            <a:r>
              <a:rPr lang="zh-CN" altLang="en-US" dirty="0"/>
              <a:t>更进一步的，我们想到，这其实是控制我们游戏难度的一个绝佳方法。（点）</a:t>
            </a:r>
            <a:endParaRPr lang="en-US" altLang="zh-CN" dirty="0"/>
          </a:p>
          <a:p>
            <a:r>
              <a:rPr lang="zh-CN" altLang="en-US" dirty="0"/>
              <a:t>由于分辨率太小，我们没有办法通过改变仙人掌的</a:t>
            </a:r>
            <a:r>
              <a:rPr lang="en-US" altLang="zh-CN" dirty="0"/>
              <a:t>x</a:t>
            </a:r>
            <a:r>
              <a:rPr lang="zh-CN" altLang="en-US" dirty="0"/>
              <a:t>方向的移动像素速度来逐渐提升游戏难度，因为我们总共可操作空间太小，当仙人掌的像素速度到</a:t>
            </a:r>
            <a:r>
              <a:rPr lang="en-US" altLang="zh-CN" dirty="0"/>
              <a:t>6</a:t>
            </a:r>
            <a:r>
              <a:rPr lang="zh-CN" altLang="en-US" dirty="0"/>
              <a:t>左右的时候已经是一个完全不可玩的状态了。</a:t>
            </a:r>
            <a:endParaRPr lang="en-US" altLang="zh-CN" dirty="0"/>
          </a:p>
          <a:p>
            <a:r>
              <a:rPr lang="zh-CN" altLang="en-US" dirty="0"/>
              <a:t>因此，想要控制游戏难度，我们提出的办法是控制游戏的帧率，帧率越高，对于玩家体验而言，其实就是仙人掌的移动速度变快，而且这个的控制粒度可以非常细，让玩家在玩着游戏的时候几乎不会注意到仙人掌的移动速度在逐渐加快。</a:t>
            </a:r>
            <a:endParaRPr lang="en-US" altLang="zh-CN" dirty="0"/>
          </a:p>
          <a:p>
            <a:r>
              <a:rPr lang="zh-CN" altLang="en-US" dirty="0"/>
              <a:t>最后，我们邀请了少部分同学来测试，划定我们的基础帧率为每秒</a:t>
            </a:r>
            <a:r>
              <a:rPr lang="en-US" altLang="zh-CN" dirty="0"/>
              <a:t>13</a:t>
            </a:r>
            <a:r>
              <a:rPr lang="zh-CN" altLang="en-US" dirty="0"/>
              <a:t>帧左右，是一个难度较小，对玩家也可以接受的程度，上限则为</a:t>
            </a:r>
            <a:r>
              <a:rPr lang="en-US" altLang="zh-CN" dirty="0"/>
              <a:t>25</a:t>
            </a:r>
            <a:r>
              <a:rPr lang="zh-CN" altLang="en-US" dirty="0"/>
              <a:t>帧，如果刷新速率比这个还块的话就会有比较明显的画面撕裂的情况了。</a:t>
            </a:r>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在我们邀请同学玩我们的游戏的时候，其中一位同学突然触发了这么一个奇怪的</a:t>
            </a:r>
            <a:r>
              <a:rPr lang="en-US" altLang="zh-CN" dirty="0"/>
              <a:t>bug</a:t>
            </a:r>
            <a:r>
              <a:rPr lang="zh-CN" altLang="en-US" dirty="0"/>
              <a:t>，让恐龙跳起来以后能够一直飞翔在空中。但是在我们游戏前期开发的时候，从来没有在</a:t>
            </a:r>
            <a:r>
              <a:rPr lang="en-US" altLang="zh-CN" dirty="0"/>
              <a:t>x86</a:t>
            </a:r>
            <a:r>
              <a:rPr lang="zh-CN" altLang="en-US" dirty="0"/>
              <a:t>平台上发现锅这个</a:t>
            </a:r>
            <a:r>
              <a:rPr lang="en-US" altLang="zh-CN" dirty="0"/>
              <a:t>bug</a:t>
            </a:r>
            <a:r>
              <a:rPr lang="zh-CN" altLang="en-US" dirty="0"/>
              <a:t>。（点）</a:t>
            </a:r>
            <a:endParaRPr lang="en-US" altLang="zh-CN" dirty="0"/>
          </a:p>
          <a:p>
            <a:r>
              <a:rPr lang="zh-CN" altLang="en-US" dirty="0"/>
              <a:t>我们深入分析以后，发现是因为在</a:t>
            </a:r>
            <a:r>
              <a:rPr lang="en-US" altLang="zh-CN" dirty="0"/>
              <a:t>x86</a:t>
            </a:r>
            <a:r>
              <a:rPr lang="zh-CN" altLang="en-US" dirty="0"/>
              <a:t>平台的时候，因为</a:t>
            </a:r>
            <a:r>
              <a:rPr lang="en-US" altLang="zh-CN" dirty="0"/>
              <a:t>SDL</a:t>
            </a:r>
            <a:r>
              <a:rPr lang="zh-CN" altLang="en-US" dirty="0"/>
              <a:t>库保证每次只会有一个有效的键盘输入。而上板以后，我们的输入是通过轮询的方式，只要按钮被按下就会被当作输入，因此一次性可以有多个输入。（点）</a:t>
            </a:r>
            <a:endParaRPr lang="en-US" altLang="zh-CN" dirty="0"/>
          </a:p>
          <a:p>
            <a:r>
              <a:rPr lang="zh-CN" altLang="en-US" dirty="0"/>
              <a:t>但是这也刚好因祸得福，这个小</a:t>
            </a:r>
            <a:r>
              <a:rPr lang="en-US" altLang="zh-CN" dirty="0"/>
              <a:t>bug</a:t>
            </a:r>
            <a:r>
              <a:rPr lang="zh-CN" altLang="en-US" dirty="0"/>
              <a:t>非常方便我们检验我们的游戏是否会随着分数的变高而逐渐变快变难。</a:t>
            </a:r>
            <a:r>
              <a:rPr lang="en-US" altLang="zh-CN" dirty="0"/>
              <a:t>(</a:t>
            </a:r>
            <a:r>
              <a:rPr lang="zh-CN" altLang="en-US" dirty="0"/>
              <a:t>点）</a:t>
            </a:r>
            <a:endParaRPr lang="en-US" altLang="zh-CN" dirty="0"/>
          </a:p>
          <a:p>
            <a:r>
              <a:rPr lang="zh-CN" altLang="en-US" dirty="0"/>
              <a:t>最后经过讨论，我们决定保留这么一个</a:t>
            </a:r>
            <a:r>
              <a:rPr lang="en-US" altLang="zh-CN" dirty="0"/>
              <a:t>bug</a:t>
            </a:r>
            <a:r>
              <a:rPr lang="zh-CN" altLang="en-US" dirty="0"/>
              <a:t>，把它作为我们游戏的一个“小彩蛋”，同时致敬任天堂的</a:t>
            </a:r>
            <a:r>
              <a:rPr lang="en-US" altLang="zh-CN" dirty="0"/>
              <a:t>《</a:t>
            </a:r>
            <a:r>
              <a:rPr lang="zh-CN" altLang="en-US" dirty="0"/>
              <a:t>魂斗罗</a:t>
            </a:r>
            <a:r>
              <a:rPr lang="en-US" altLang="zh-CN" dirty="0"/>
              <a:t>》</a:t>
            </a:r>
            <a:r>
              <a:rPr lang="zh-CN" altLang="en-US" dirty="0"/>
              <a:t>中的作弊码，作为我们这个游戏的“开发者作弊码”。</a:t>
            </a:r>
            <a:endParaRPr lang="en-US" altLang="zh-CN" dirty="0"/>
          </a:p>
          <a:p>
            <a:endParaRPr lang="en-US" altLang="zh-CN" dirty="0"/>
          </a:p>
          <a:p>
            <a:endParaRPr lang="en-US" altLang="zh-CN" dirty="0"/>
          </a:p>
          <a:p>
            <a:endParaRPr lang="en-US" altLang="zh-CN" dirty="0"/>
          </a:p>
          <a:p>
            <a:endParaRPr lang="en-US" altLang="zh-CN" dirty="0"/>
          </a:p>
          <a:p>
            <a:r>
              <a:rPr lang="zh-CN" altLang="en-US" dirty="0"/>
              <a:t>在我们前期在</a:t>
            </a:r>
            <a:r>
              <a:rPr lang="en-US" altLang="zh-CN" dirty="0"/>
              <a:t>x86_64</a:t>
            </a:r>
            <a:r>
              <a:rPr lang="zh-CN" altLang="en-US" dirty="0"/>
              <a:t>平台上进行开发的时候，并没有遇到这么一个“飞翔的恐龙”的奇怪</a:t>
            </a:r>
            <a:r>
              <a:rPr lang="en-US" altLang="zh-CN" dirty="0"/>
              <a:t>bug</a:t>
            </a:r>
            <a:r>
              <a:rPr lang="zh-CN" altLang="en-US" dirty="0"/>
              <a:t>，但是当我们上板的时候，在请一位同学测试的时候意外的触发了这个</a:t>
            </a:r>
            <a:r>
              <a:rPr lang="en-US" altLang="zh-CN" dirty="0"/>
              <a:t>bug</a:t>
            </a:r>
            <a:r>
              <a:rPr lang="zh-CN" altLang="en-US" dirty="0"/>
              <a:t>，我们深入分析以后发现，是因为在</a:t>
            </a:r>
            <a:r>
              <a:rPr lang="en-US" altLang="zh-CN" dirty="0"/>
              <a:t>x86_64</a:t>
            </a:r>
            <a:r>
              <a:rPr lang="zh-CN" altLang="en-US" dirty="0"/>
              <a:t>平台上开发的时候，</a:t>
            </a:r>
            <a:r>
              <a:rPr lang="en-US" altLang="zh-CN" dirty="0"/>
              <a:t>SDL</a:t>
            </a:r>
            <a:r>
              <a:rPr lang="zh-CN" altLang="en-US" dirty="0"/>
              <a:t>库的</a:t>
            </a:r>
            <a:r>
              <a:rPr lang="en-US" altLang="zh-CN" dirty="0"/>
              <a:t>event</a:t>
            </a:r>
            <a:r>
              <a:rPr lang="zh-CN" altLang="en-US" dirty="0"/>
              <a:t>自动帮我们实现了状态保护，保证恐龙在处于</a:t>
            </a:r>
            <a:r>
              <a:rPr lang="en-US" altLang="zh-CN" dirty="0"/>
              <a:t>jumping</a:t>
            </a:r>
            <a:r>
              <a:rPr lang="zh-CN" altLang="en-US" dirty="0"/>
              <a:t>状态的时候不会被切换到其它状态，只要在</a:t>
            </a:r>
            <a:r>
              <a:rPr lang="en-US" altLang="zh-CN" dirty="0"/>
              <a:t>running</a:t>
            </a:r>
            <a:r>
              <a:rPr lang="zh-CN" altLang="en-US" dirty="0"/>
              <a:t>状态的时候才会切换，但是当我们上板的时候，对外部输入采用的是轮询的方式，一旦获得输入，对恐龙状态立刻生效，因此导致了恐龙的状态机的错误切换。</a:t>
            </a:r>
            <a:endParaRPr lang="en-US" altLang="zh-CN" dirty="0"/>
          </a:p>
          <a:p>
            <a:r>
              <a:rPr lang="zh-CN" altLang="en-US" dirty="0"/>
              <a:t>但是因祸得福，这样就方便我们在不关闭碰撞检测的同时检验我们游戏的帧率是否会变得越来越高，让游戏难度逐渐上升。</a:t>
            </a:r>
            <a:endParaRPr lang="en-US" altLang="zh-CN" dirty="0"/>
          </a:p>
          <a:p>
            <a:r>
              <a:rPr lang="zh-CN" altLang="en-US" dirty="0"/>
              <a:t>最后经过讨论，我们决定保留这么一个</a:t>
            </a:r>
            <a:r>
              <a:rPr lang="en-US" altLang="zh-CN" dirty="0"/>
              <a:t>bug</a:t>
            </a:r>
            <a:r>
              <a:rPr lang="zh-CN" altLang="en-US" dirty="0"/>
              <a:t>，并且把它作为一个</a:t>
            </a:r>
            <a:r>
              <a:rPr lang="en-US" altLang="zh-CN" dirty="0"/>
              <a:t>”</a:t>
            </a:r>
            <a:r>
              <a:rPr lang="zh-CN" altLang="en-US" dirty="0"/>
              <a:t>小彩蛋</a:t>
            </a:r>
            <a:r>
              <a:rPr lang="en-US" altLang="zh-CN" dirty="0"/>
              <a:t>”</a:t>
            </a:r>
            <a:r>
              <a:rPr lang="zh-CN" altLang="en-US" dirty="0"/>
              <a:t>，来直径任天堂的</a:t>
            </a:r>
            <a:r>
              <a:rPr lang="en-US" altLang="zh-CN" dirty="0"/>
              <a:t>《</a:t>
            </a:r>
            <a:r>
              <a:rPr lang="zh-CN" altLang="en-US" dirty="0"/>
              <a:t>魂斗罗</a:t>
            </a:r>
            <a:r>
              <a:rPr lang="en-US" altLang="zh-CN" dirty="0"/>
              <a:t>》</a:t>
            </a:r>
            <a:r>
              <a:rPr lang="zh-CN" altLang="en-US" dirty="0"/>
              <a:t>中的作弊码</a:t>
            </a:r>
            <a:r>
              <a:rPr lang="en-US" altLang="zh-CN" dirty="0"/>
              <a:t>”</a:t>
            </a:r>
            <a:r>
              <a:rPr lang="zh-CN" altLang="en-US" dirty="0"/>
              <a:t>上下上下左右左右</a:t>
            </a:r>
            <a:r>
              <a:rPr lang="en-US" altLang="zh-CN" dirty="0"/>
              <a:t>BA</a:t>
            </a:r>
            <a:r>
              <a:rPr lang="zh-CN" altLang="en-US" dirty="0"/>
              <a:t>“，作为”开发者作弊码“</a:t>
            </a:r>
            <a:endParaRPr lang="en-US" altLang="zh-CN" dirty="0"/>
          </a:p>
        </p:txBody>
      </p:sp>
    </p:spTree>
    <p:extLst>
      <p:ext uri="{BB962C8B-B14F-4D97-AF65-F5344CB8AC3E}">
        <p14:creationId xmlns:p14="http://schemas.microsoft.com/office/powerpoint/2010/main" val="284351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首先，我们可以按设备上的中键按钮开始游戏， 按上键按钮让小恐龙进行跳跃</a:t>
            </a:r>
            <a:endParaRPr lang="en-US" altLang="zh-CN" dirty="0"/>
          </a:p>
          <a:p>
            <a:r>
              <a:rPr lang="zh-CN" altLang="en-US" dirty="0"/>
              <a:t>游戏进行时，右上角的当前分数实时更新，</a:t>
            </a:r>
            <a:endParaRPr lang="en-US" altLang="zh-CN" dirty="0"/>
          </a:p>
          <a:p>
            <a:r>
              <a:rPr lang="zh-CN" altLang="en-US" dirty="0"/>
              <a:t>当小恐龙撞上仙人掌以后，游戏结束</a:t>
            </a:r>
            <a:endParaRPr lang="en-US" altLang="zh-CN" dirty="0"/>
          </a:p>
          <a:p>
            <a:r>
              <a:rPr lang="zh-CN" altLang="en-US" dirty="0"/>
              <a:t>可以按中键重新开始游戏</a:t>
            </a:r>
            <a:endParaRPr lang="en-US" altLang="zh-CN" dirty="0"/>
          </a:p>
          <a:p>
            <a:r>
              <a:rPr lang="zh-CN" altLang="en-US" dirty="0"/>
              <a:t>游戏重新开始以后，当前分数从</a:t>
            </a:r>
            <a:r>
              <a:rPr lang="en-US" altLang="zh-CN" dirty="0"/>
              <a:t>0</a:t>
            </a:r>
            <a:r>
              <a:rPr lang="zh-CN" altLang="en-US" dirty="0"/>
              <a:t>重新计数，最高分保留</a:t>
            </a:r>
            <a:endParaRPr lang="en-US" altLang="zh-CN" dirty="0"/>
          </a:p>
          <a:p>
            <a:r>
              <a:rPr lang="zh-CN" altLang="en-US" dirty="0"/>
              <a:t>最后，随着分数越来越高，仙人掌的移动速度也会逐渐加快</a:t>
            </a:r>
          </a:p>
        </p:txBody>
      </p:sp>
    </p:spTree>
    <p:extLst>
      <p:ext uri="{BB962C8B-B14F-4D97-AF65-F5344CB8AC3E}">
        <p14:creationId xmlns:p14="http://schemas.microsoft.com/office/powerpoint/2010/main" val="606046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最后我们来说明一下我们当前项目的一些不足之处</a:t>
            </a:r>
          </a:p>
        </p:txBody>
      </p:sp>
    </p:spTree>
    <p:extLst>
      <p:ext uri="{BB962C8B-B14F-4D97-AF65-F5344CB8AC3E}">
        <p14:creationId xmlns:p14="http://schemas.microsoft.com/office/powerpoint/2010/main" val="3294598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目前我们的小游戏仍然存在一个真正意义上暂时无法解决的</a:t>
            </a:r>
            <a:r>
              <a:rPr lang="en-US" altLang="zh-CN" dirty="0"/>
              <a:t>bug</a:t>
            </a:r>
            <a:r>
              <a:rPr lang="zh-CN" altLang="en-US" dirty="0"/>
              <a:t>。因为我们在硬件级别把所有的像素放大了</a:t>
            </a:r>
            <a:r>
              <a:rPr lang="en-US" altLang="zh-CN" dirty="0"/>
              <a:t>3</a:t>
            </a:r>
            <a:r>
              <a:rPr lang="zh-CN" altLang="en-US" dirty="0"/>
              <a:t>倍，导致了我们原来的碰撞检测逻辑的失效。</a:t>
            </a:r>
            <a:endParaRPr lang="en-US" altLang="zh-CN" dirty="0"/>
          </a:p>
          <a:p>
            <a:r>
              <a:rPr lang="zh-CN" altLang="en-US" dirty="0"/>
              <a:t>在前期游戏开发的时候，我们的碰撞检测是通过计算恐龙的像素矩阵是否和仙人掌的像素矩阵出现重叠区域来判断是否发生碰撞的。这本来在</a:t>
            </a:r>
            <a:r>
              <a:rPr lang="en-US" altLang="zh-CN" dirty="0"/>
              <a:t>x86_64</a:t>
            </a:r>
            <a:r>
              <a:rPr lang="zh-CN" altLang="en-US" dirty="0"/>
              <a:t>平台上，通过</a:t>
            </a:r>
            <a:r>
              <a:rPr lang="en-US" altLang="zh-CN" dirty="0"/>
              <a:t>SDL</a:t>
            </a:r>
            <a:r>
              <a:rPr lang="zh-CN" altLang="en-US" dirty="0"/>
              <a:t>来手动放大各个</a:t>
            </a:r>
            <a:r>
              <a:rPr lang="en-US" altLang="zh-CN" dirty="0"/>
              <a:t>entity</a:t>
            </a:r>
            <a:r>
              <a:rPr lang="zh-CN" altLang="en-US" dirty="0"/>
              <a:t>的时候是没有问题的。</a:t>
            </a:r>
            <a:endParaRPr lang="en-US" altLang="zh-CN" dirty="0"/>
          </a:p>
          <a:p>
            <a:r>
              <a:rPr lang="zh-CN" altLang="en-US" dirty="0"/>
              <a:t>但是我们最后在硬件级别对所有的像素实现了一个三倍放大，反而导致了我们软件部分的碰撞检测虽然还认为没有发生碰撞，但是渲染出来的画面却已经很显然是应该算作发生碰撞了</a:t>
            </a:r>
            <a:endParaRPr lang="en-US" altLang="zh-CN" dirty="0"/>
          </a:p>
          <a:p>
            <a:r>
              <a:rPr lang="zh-CN" altLang="en-US" dirty="0"/>
              <a:t>主要的原因在于我们在中期开发的时候，实现软件的同学和实现硬件的同学没有沟通好，因此各自都为了能够让游戏在显示器上正常渲染，都实现了一份放大逻辑。</a:t>
            </a:r>
            <a:endParaRPr lang="en-US" altLang="zh-CN" dirty="0"/>
          </a:p>
          <a:p>
            <a:r>
              <a:rPr lang="zh-CN" altLang="en-US" dirty="0"/>
              <a:t>由于时间和精力的原因，我们目前为止暂未处理这个</a:t>
            </a:r>
            <a:r>
              <a:rPr lang="en-US" altLang="zh-CN" dirty="0"/>
              <a:t>bug</a:t>
            </a:r>
            <a:r>
              <a:rPr lang="zh-CN" altLang="en-US" dirty="0"/>
              <a:t>。因此当前一定能够触发碰撞检测的方式就是直接让恐龙撞上仙人掌。</a:t>
            </a:r>
            <a:endParaRPr lang="en-US" altLang="zh-CN" dirty="0"/>
          </a:p>
        </p:txBody>
      </p:sp>
    </p:spTree>
    <p:extLst>
      <p:ext uri="{BB962C8B-B14F-4D97-AF65-F5344CB8AC3E}">
        <p14:creationId xmlns:p14="http://schemas.microsoft.com/office/powerpoint/2010/main" val="2785960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关于画面撕裂，我们现在意识到，其实完全可以通过硬件级别确保一帧渲染成功之后，以</a:t>
            </a:r>
            <a:r>
              <a:rPr lang="en-US" altLang="zh-CN" dirty="0"/>
              <a:t>MMIO</a:t>
            </a:r>
            <a:r>
              <a:rPr lang="zh-CN" altLang="en-US" dirty="0"/>
              <a:t>的方式通知程序，程序再发送下一帧给硬件。这样就一定不会发生画面撕裂的问题了</a:t>
            </a:r>
            <a:endParaRPr lang="en-US" altLang="zh-CN" dirty="0"/>
          </a:p>
        </p:txBody>
      </p:sp>
    </p:spTree>
    <p:extLst>
      <p:ext uri="{BB962C8B-B14F-4D97-AF65-F5344CB8AC3E}">
        <p14:creationId xmlns:p14="http://schemas.microsoft.com/office/powerpoint/2010/main" val="24325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接下来我们来详细讲解一下我们的任务实现</a:t>
            </a:r>
            <a:endParaRPr lang="en-US" altLang="zh-CN" dirty="0"/>
          </a:p>
          <a:p>
            <a:r>
              <a:rPr lang="zh-CN" altLang="en-US" dirty="0"/>
              <a:t>我们讲分为硬件部分、软件部分、联合调试部分和目前项目存在的不足四个部分来讲解</a:t>
            </a:r>
          </a:p>
        </p:txBody>
      </p:sp>
    </p:spTree>
    <p:extLst>
      <p:ext uri="{BB962C8B-B14F-4D97-AF65-F5344CB8AC3E}">
        <p14:creationId xmlns:p14="http://schemas.microsoft.com/office/powerpoint/2010/main" val="73628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在这一部分，我将介绍我在硬件部分所做的各项工作</a:t>
            </a:r>
            <a:r>
              <a:rPr lang="en-US" altLang="zh-CN" dirty="0"/>
              <a:t>	</a:t>
            </a:r>
            <a:endParaRPr lang="zh-CN" altLang="en-US" dirty="0"/>
          </a:p>
        </p:txBody>
      </p:sp>
    </p:spTree>
    <p:extLst>
      <p:ext uri="{BB962C8B-B14F-4D97-AF65-F5344CB8AC3E}">
        <p14:creationId xmlns:p14="http://schemas.microsoft.com/office/powerpoint/2010/main" val="3307467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这就是我们硬件部分主要实现的功能，分为：</a:t>
            </a:r>
            <a:r>
              <a:rPr lang="en-US" altLang="zh-CN" dirty="0"/>
              <a:t>CPU,MMIO</a:t>
            </a:r>
            <a:r>
              <a:rPr lang="zh-CN" altLang="en-US" dirty="0"/>
              <a:t>管理外设，</a:t>
            </a:r>
            <a:r>
              <a:rPr lang="en-US" altLang="zh-CN" dirty="0"/>
              <a:t>VGA</a:t>
            </a:r>
            <a:r>
              <a:rPr lang="zh-CN" altLang="en-US" dirty="0"/>
              <a:t>驱动，硬件按钮操作四部分。</a:t>
            </a: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ts val="600"/>
              </a:spcBef>
            </a:pPr>
            <a:r>
              <a:rPr lang="zh-CN" altLang="en-US" dirty="0">
                <a:solidFill>
                  <a:schemeClr val="tx1">
                    <a:lumMod val="50000"/>
                    <a:lumOff val="50000"/>
                  </a:schemeClr>
                </a:solidFill>
                <a:cs typeface="+mn-ea"/>
                <a:sym typeface="+mn-lt"/>
              </a:rPr>
              <a:t>在最开始，我们基于组原的个人任务使用</a:t>
            </a:r>
            <a:r>
              <a:rPr lang="en-US" altLang="zh-CN" dirty="0">
                <a:solidFill>
                  <a:schemeClr val="tx1">
                    <a:lumMod val="50000"/>
                    <a:lumOff val="50000"/>
                  </a:schemeClr>
                </a:solidFill>
                <a:cs typeface="+mn-ea"/>
                <a:sym typeface="+mn-lt"/>
              </a:rPr>
              <a:t>verilog</a:t>
            </a:r>
            <a:r>
              <a:rPr lang="zh-CN" altLang="en-US" dirty="0">
                <a:solidFill>
                  <a:schemeClr val="tx1">
                    <a:lumMod val="50000"/>
                    <a:lumOff val="50000"/>
                  </a:schemeClr>
                </a:solidFill>
                <a:cs typeface="+mn-ea"/>
                <a:sym typeface="+mn-lt"/>
              </a:rPr>
              <a:t>实现了一个支持</a:t>
            </a:r>
            <a:r>
              <a:rPr lang="en-US" altLang="zh-CN" dirty="0">
                <a:solidFill>
                  <a:schemeClr val="tx1">
                    <a:lumMod val="50000"/>
                    <a:lumOff val="50000"/>
                  </a:schemeClr>
                </a:solidFill>
                <a:cs typeface="+mn-ea"/>
                <a:sym typeface="+mn-lt"/>
              </a:rPr>
              <a:t>RV32I</a:t>
            </a:r>
            <a:r>
              <a:rPr lang="zh-CN" altLang="en-US" dirty="0">
                <a:solidFill>
                  <a:schemeClr val="tx1">
                    <a:lumMod val="50000"/>
                    <a:lumOff val="50000"/>
                  </a:schemeClr>
                </a:solidFill>
                <a:cs typeface="+mn-ea"/>
                <a:sym typeface="+mn-lt"/>
              </a:rPr>
              <a:t>指令集的单周期哈弗结构</a:t>
            </a:r>
            <a:r>
              <a:rPr lang="en-US" altLang="zh-CN" dirty="0">
                <a:solidFill>
                  <a:schemeClr val="tx1">
                    <a:lumMod val="50000"/>
                    <a:lumOff val="50000"/>
                  </a:schemeClr>
                </a:solidFill>
                <a:cs typeface="+mn-ea"/>
                <a:sym typeface="+mn-lt"/>
              </a:rPr>
              <a:t>CPU</a:t>
            </a:r>
            <a:r>
              <a:rPr lang="zh-CN" altLang="en-US" dirty="0">
                <a:solidFill>
                  <a:schemeClr val="tx1">
                    <a:lumMod val="50000"/>
                    <a:lumOff val="50000"/>
                  </a:schemeClr>
                </a:solidFill>
                <a:cs typeface="+mn-ea"/>
                <a:sym typeface="+mn-lt"/>
              </a:rPr>
              <a:t>。</a:t>
            </a:r>
          </a:p>
          <a:p>
            <a:pPr>
              <a:lnSpc>
                <a:spcPct val="150000"/>
              </a:lnSpc>
              <a:spcBef>
                <a:spcPts val="600"/>
              </a:spcBef>
            </a:pPr>
            <a:r>
              <a:rPr lang="zh-CN" altLang="en-US" dirty="0">
                <a:solidFill>
                  <a:schemeClr val="tx1">
                    <a:lumMod val="50000"/>
                    <a:lumOff val="50000"/>
                  </a:schemeClr>
                </a:solidFill>
                <a:cs typeface="+mn-ea"/>
                <a:sym typeface="+mn-lt"/>
              </a:rPr>
              <a:t>考虑到有些指令按字节取数的要求还有后续程序对运行内存的要求可能会比较大，我们的</a:t>
            </a:r>
            <a:r>
              <a:rPr lang="en-US" altLang="zh-CN" dirty="0">
                <a:solidFill>
                  <a:schemeClr val="tx1">
                    <a:lumMod val="50000"/>
                    <a:lumOff val="50000"/>
                  </a:schemeClr>
                </a:solidFill>
                <a:cs typeface="+mn-ea"/>
                <a:sym typeface="+mn-lt"/>
              </a:rPr>
              <a:t>RAM</a:t>
            </a:r>
            <a:r>
              <a:rPr lang="zh-CN" altLang="en-US" dirty="0">
                <a:solidFill>
                  <a:schemeClr val="tx1">
                    <a:lumMod val="50000"/>
                    <a:lumOff val="50000"/>
                  </a:schemeClr>
                </a:solidFill>
                <a:cs typeface="+mn-ea"/>
                <a:sym typeface="+mn-lt"/>
              </a:rPr>
              <a:t>使用了四块</a:t>
            </a:r>
            <a:r>
              <a:rPr lang="en-US" altLang="zh-CN" dirty="0">
                <a:solidFill>
                  <a:schemeClr val="tx1">
                    <a:lumMod val="50000"/>
                    <a:lumOff val="50000"/>
                  </a:schemeClr>
                </a:solidFill>
                <a:cs typeface="+mn-ea"/>
                <a:sym typeface="+mn-lt"/>
              </a:rPr>
              <a:t>BRAM</a:t>
            </a:r>
            <a:r>
              <a:rPr lang="zh-CN" altLang="en-US" dirty="0">
                <a:solidFill>
                  <a:schemeClr val="tx1">
                    <a:lumMod val="50000"/>
                    <a:lumOff val="50000"/>
                  </a:schemeClr>
                </a:solidFill>
                <a:cs typeface="+mn-ea"/>
                <a:sym typeface="+mn-lt"/>
              </a:rPr>
              <a:t>位拓展的方式合并在一起，每块</a:t>
            </a:r>
            <a:r>
              <a:rPr lang="en-US" altLang="zh-CN" dirty="0">
                <a:solidFill>
                  <a:schemeClr val="tx1">
                    <a:lumMod val="50000"/>
                    <a:lumOff val="50000"/>
                  </a:schemeClr>
                </a:solidFill>
                <a:cs typeface="+mn-ea"/>
                <a:sym typeface="+mn-lt"/>
              </a:rPr>
              <a:t>BRAM</a:t>
            </a:r>
            <a:r>
              <a:rPr lang="zh-CN" altLang="en-US" dirty="0">
                <a:solidFill>
                  <a:schemeClr val="tx1">
                    <a:lumMod val="50000"/>
                    <a:lumOff val="50000"/>
                  </a:schemeClr>
                </a:solidFill>
                <a:cs typeface="+mn-ea"/>
                <a:sym typeface="+mn-lt"/>
              </a:rPr>
              <a:t>可供</a:t>
            </a:r>
            <a:r>
              <a:rPr lang="en-US" altLang="zh-CN" dirty="0">
                <a:solidFill>
                  <a:schemeClr val="tx1">
                    <a:lumMod val="50000"/>
                    <a:lumOff val="50000"/>
                  </a:schemeClr>
                </a:solidFill>
                <a:cs typeface="+mn-ea"/>
                <a:sym typeface="+mn-lt"/>
              </a:rPr>
              <a:t>8it</a:t>
            </a:r>
            <a:r>
              <a:rPr lang="zh-CN" altLang="en-US" dirty="0">
                <a:solidFill>
                  <a:schemeClr val="tx1">
                    <a:lumMod val="50000"/>
                    <a:lumOff val="50000"/>
                  </a:schemeClr>
                </a:solidFill>
                <a:cs typeface="+mn-ea"/>
                <a:sym typeface="+mn-lt"/>
              </a:rPr>
              <a:t>的读写，提高了内存空间的同时支持了一些按字节取数的指令。</a:t>
            </a:r>
          </a:p>
          <a:p>
            <a:pPr>
              <a:lnSpc>
                <a:spcPct val="150000"/>
              </a:lnSpc>
              <a:spcBef>
                <a:spcPts val="600"/>
              </a:spcBef>
            </a:pPr>
            <a:r>
              <a:rPr lang="zh-CN" altLang="en-US" dirty="0">
                <a:solidFill>
                  <a:schemeClr val="tx1">
                    <a:lumMod val="50000"/>
                    <a:lumOff val="50000"/>
                  </a:schemeClr>
                </a:solidFill>
                <a:cs typeface="+mn-ea"/>
                <a:sym typeface="+mn-lt"/>
              </a:rPr>
              <a:t>（点）</a:t>
            </a:r>
          </a:p>
          <a:p>
            <a:pPr>
              <a:lnSpc>
                <a:spcPct val="150000"/>
              </a:lnSpc>
              <a:spcBef>
                <a:spcPts val="600"/>
              </a:spcBef>
            </a:pPr>
            <a:r>
              <a:rPr lang="zh-CN" altLang="en-US" dirty="0">
                <a:solidFill>
                  <a:schemeClr val="tx1">
                    <a:lumMod val="50000"/>
                    <a:lumOff val="50000"/>
                  </a:schemeClr>
                </a:solidFill>
                <a:cs typeface="+mn-ea"/>
                <a:sym typeface="+mn-lt"/>
              </a:rPr>
              <a:t>另外由于我们使用的是哈弗结构，指令</a:t>
            </a:r>
            <a:r>
              <a:rPr lang="en-US" altLang="zh-CN" dirty="0">
                <a:solidFill>
                  <a:schemeClr val="tx1">
                    <a:lumMod val="50000"/>
                    <a:lumOff val="50000"/>
                  </a:schemeClr>
                </a:solidFill>
                <a:cs typeface="+mn-ea"/>
                <a:sym typeface="+mn-lt"/>
              </a:rPr>
              <a:t>ROM</a:t>
            </a:r>
            <a:r>
              <a:rPr lang="zh-CN" altLang="en-US" dirty="0">
                <a:solidFill>
                  <a:schemeClr val="tx1">
                    <a:lumMod val="50000"/>
                    <a:lumOff val="50000"/>
                  </a:schemeClr>
                </a:solidFill>
                <a:cs typeface="+mn-ea"/>
                <a:sym typeface="+mn-lt"/>
              </a:rPr>
              <a:t>和数据</a:t>
            </a:r>
            <a:r>
              <a:rPr lang="en-US" altLang="zh-CN" dirty="0">
                <a:solidFill>
                  <a:schemeClr val="tx1">
                    <a:lumMod val="50000"/>
                    <a:lumOff val="50000"/>
                  </a:schemeClr>
                </a:solidFill>
                <a:cs typeface="+mn-ea"/>
                <a:sym typeface="+mn-lt"/>
              </a:rPr>
              <a:t>RAM</a:t>
            </a:r>
            <a:r>
              <a:rPr lang="zh-CN" altLang="en-US" dirty="0">
                <a:solidFill>
                  <a:schemeClr val="tx1">
                    <a:lumMod val="50000"/>
                    <a:lumOff val="50000"/>
                  </a:schemeClr>
                </a:solidFill>
                <a:cs typeface="+mn-ea"/>
                <a:sym typeface="+mn-lt"/>
              </a:rPr>
              <a:t>分别存储，但在</a:t>
            </a:r>
            <a:r>
              <a:rPr lang="en-US" altLang="zh-CN" dirty="0">
                <a:solidFill>
                  <a:schemeClr val="tx1">
                    <a:lumMod val="50000"/>
                    <a:lumOff val="50000"/>
                  </a:schemeClr>
                </a:solidFill>
                <a:cs typeface="+mn-ea"/>
                <a:sym typeface="+mn-lt"/>
              </a:rPr>
              <a:t>VIVADO</a:t>
            </a:r>
            <a:r>
              <a:rPr lang="zh-CN" altLang="en-US" dirty="0">
                <a:solidFill>
                  <a:schemeClr val="tx1">
                    <a:lumMod val="50000"/>
                    <a:lumOff val="50000"/>
                  </a:schemeClr>
                </a:solidFill>
                <a:cs typeface="+mn-ea"/>
                <a:sym typeface="+mn-lt"/>
              </a:rPr>
              <a:t>中的</a:t>
            </a:r>
            <a:r>
              <a:rPr lang="en-US" altLang="zh-CN" dirty="0">
                <a:solidFill>
                  <a:schemeClr val="tx1">
                    <a:lumMod val="50000"/>
                    <a:lumOff val="50000"/>
                  </a:schemeClr>
                </a:solidFill>
                <a:cs typeface="+mn-ea"/>
                <a:sym typeface="+mn-lt"/>
              </a:rPr>
              <a:t>BRAM</a:t>
            </a:r>
            <a:r>
              <a:rPr lang="zh-CN" altLang="en-US" dirty="0">
                <a:solidFill>
                  <a:schemeClr val="tx1">
                    <a:lumMod val="50000"/>
                    <a:lumOff val="50000"/>
                  </a:schemeClr>
                </a:solidFill>
                <a:cs typeface="+mn-ea"/>
                <a:sym typeface="+mn-lt"/>
              </a:rPr>
              <a:t>和</a:t>
            </a:r>
            <a:r>
              <a:rPr lang="en-US" altLang="zh-CN" dirty="0">
                <a:solidFill>
                  <a:schemeClr val="tx1">
                    <a:lumMod val="50000"/>
                    <a:lumOff val="50000"/>
                  </a:schemeClr>
                </a:solidFill>
                <a:cs typeface="+mn-ea"/>
                <a:sym typeface="+mn-lt"/>
              </a:rPr>
              <a:t>BROM</a:t>
            </a:r>
            <a:r>
              <a:rPr lang="zh-CN" altLang="en-US" dirty="0">
                <a:solidFill>
                  <a:schemeClr val="tx1">
                    <a:lumMod val="50000"/>
                    <a:lumOff val="50000"/>
                  </a:schemeClr>
                </a:solidFill>
                <a:cs typeface="+mn-ea"/>
                <a:sym typeface="+mn-lt"/>
              </a:rPr>
              <a:t>的</a:t>
            </a:r>
            <a:r>
              <a:rPr lang="en-US" altLang="zh-CN" dirty="0">
                <a:solidFill>
                  <a:schemeClr val="tx1">
                    <a:lumMod val="50000"/>
                    <a:lumOff val="50000"/>
                  </a:schemeClr>
                </a:solidFill>
                <a:cs typeface="+mn-ea"/>
                <a:sym typeface="+mn-lt"/>
              </a:rPr>
              <a:t>IP</a:t>
            </a:r>
            <a:r>
              <a:rPr lang="zh-CN" altLang="en-US" dirty="0">
                <a:solidFill>
                  <a:schemeClr val="tx1">
                    <a:lumMod val="50000"/>
                    <a:lumOff val="50000"/>
                  </a:schemeClr>
                </a:solidFill>
                <a:cs typeface="+mn-ea"/>
                <a:sym typeface="+mn-lt"/>
              </a:rPr>
              <a:t>核只支持同步读写，所以如果对于</a:t>
            </a:r>
            <a:r>
              <a:rPr lang="en-US" altLang="zh-CN" dirty="0">
                <a:solidFill>
                  <a:schemeClr val="tx1">
                    <a:lumMod val="50000"/>
                    <a:lumOff val="50000"/>
                  </a:schemeClr>
                </a:solidFill>
                <a:cs typeface="+mn-ea"/>
                <a:sym typeface="+mn-lt"/>
              </a:rPr>
              <a:t>RAM</a:t>
            </a:r>
            <a:r>
              <a:rPr lang="zh-CN" altLang="en-US" dirty="0">
                <a:solidFill>
                  <a:schemeClr val="tx1">
                    <a:lumMod val="50000"/>
                    <a:lumOff val="50000"/>
                  </a:schemeClr>
                </a:solidFill>
                <a:cs typeface="+mn-ea"/>
                <a:sym typeface="+mn-lt"/>
              </a:rPr>
              <a:t>也使用</a:t>
            </a:r>
            <a:r>
              <a:rPr lang="en-US" altLang="zh-CN" dirty="0">
                <a:solidFill>
                  <a:schemeClr val="tx1">
                    <a:lumMod val="50000"/>
                    <a:lumOff val="50000"/>
                  </a:schemeClr>
                </a:solidFill>
                <a:cs typeface="+mn-ea"/>
                <a:sym typeface="+mn-lt"/>
              </a:rPr>
              <a:t>CPU</a:t>
            </a:r>
            <a:r>
              <a:rPr lang="zh-CN" altLang="en-US" dirty="0">
                <a:solidFill>
                  <a:schemeClr val="tx1">
                    <a:lumMod val="50000"/>
                    <a:lumOff val="50000"/>
                  </a:schemeClr>
                </a:solidFill>
                <a:cs typeface="+mn-ea"/>
                <a:sym typeface="+mn-lt"/>
              </a:rPr>
              <a:t>时钟的话会产生数据冲突，为此，我们使用分频器调制了不同频率的时钟信号，对</a:t>
            </a:r>
            <a:r>
              <a:rPr lang="en-US" altLang="zh-CN" dirty="0">
                <a:solidFill>
                  <a:schemeClr val="tx1">
                    <a:lumMod val="50000"/>
                    <a:lumOff val="50000"/>
                  </a:schemeClr>
                </a:solidFill>
                <a:cs typeface="+mn-ea"/>
                <a:sym typeface="+mn-lt"/>
              </a:rPr>
              <a:t>CPU</a:t>
            </a:r>
            <a:r>
              <a:rPr lang="zh-CN" altLang="en-US" dirty="0">
                <a:solidFill>
                  <a:schemeClr val="tx1">
                    <a:lumMod val="50000"/>
                    <a:lumOff val="50000"/>
                  </a:schemeClr>
                </a:solidFill>
                <a:cs typeface="+mn-ea"/>
                <a:sym typeface="+mn-lt"/>
              </a:rPr>
              <a:t>进行了降频处理，用更高频率的时钟周期对</a:t>
            </a:r>
            <a:r>
              <a:rPr lang="en-US" altLang="zh-CN" dirty="0">
                <a:solidFill>
                  <a:schemeClr val="tx1">
                    <a:lumMod val="50000"/>
                    <a:lumOff val="50000"/>
                  </a:schemeClr>
                </a:solidFill>
                <a:cs typeface="+mn-ea"/>
                <a:sym typeface="+mn-lt"/>
              </a:rPr>
              <a:t>RAM</a:t>
            </a:r>
            <a:r>
              <a:rPr lang="zh-CN" altLang="en-US" dirty="0">
                <a:solidFill>
                  <a:schemeClr val="tx1">
                    <a:lumMod val="50000"/>
                    <a:lumOff val="50000"/>
                  </a:schemeClr>
                </a:solidFill>
                <a:cs typeface="+mn-ea"/>
                <a:sym typeface="+mn-lt"/>
              </a:rPr>
              <a:t>进行同步，使得数据可以正确读写。</a:t>
            </a: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要能用这个</a:t>
            </a:r>
            <a:r>
              <a:rPr lang="en-US" altLang="zh-CN"/>
              <a:t>CPU</a:t>
            </a:r>
            <a:r>
              <a:rPr lang="zh-CN" altLang="en-US"/>
              <a:t>玩游戏，就不能仅仅只有执行指令的</a:t>
            </a:r>
            <a:r>
              <a:rPr lang="en-US" altLang="zh-CN"/>
              <a:t>CPU</a:t>
            </a:r>
            <a:r>
              <a:rPr lang="zh-CN" altLang="en-US"/>
              <a:t>，必须还有有能供玩家操作的外部设备，比如用来显示画面的屏幕，用来操作的按钮。</a:t>
            </a:r>
          </a:p>
          <a:p>
            <a:r>
              <a:rPr lang="zh-CN" altLang="en-US"/>
              <a:t>那么怎么控制</a:t>
            </a:r>
            <a:r>
              <a:rPr lang="en-US" altLang="zh-CN"/>
              <a:t>CPU</a:t>
            </a:r>
            <a:r>
              <a:rPr lang="zh-CN" altLang="en-US"/>
              <a:t>与外部设备的交互呢？一般来讲，可能会采用中断的方法，但是鉴于我们的游戏需要的中断并不多，而且中断的开销太大，所以我们使用了另一种软件调用的方式来处理这些</a:t>
            </a:r>
            <a:r>
              <a:rPr lang="en-US" altLang="zh-CN"/>
              <a:t>CPU</a:t>
            </a:r>
            <a:r>
              <a:rPr lang="zh-CN" altLang="en-US"/>
              <a:t>与外设的交互，即</a:t>
            </a:r>
            <a:r>
              <a:rPr lang="en-US" altLang="zh-CN"/>
              <a:t>MMIO</a:t>
            </a:r>
            <a:r>
              <a:rPr lang="zh-CN" altLang="en-US"/>
              <a:t>。（点）</a:t>
            </a:r>
          </a:p>
          <a:p>
            <a:r>
              <a:rPr lang="zh-CN" altLang="en-US"/>
              <a:t>精确来说，我们使用了一种把外部设备的地址空间映射到内存地址空间的方法，在</a:t>
            </a:r>
            <a:r>
              <a:rPr lang="en-US" altLang="zh-CN"/>
              <a:t>CPU</a:t>
            </a:r>
            <a:r>
              <a:rPr lang="zh-CN" altLang="en-US"/>
              <a:t>内部的取数与存数阶段，对于目的地址加了一层判断，如果这个地址是已经规划的外设的地址，则会对这个外设所对应的存储空间进行操作而非到</a:t>
            </a:r>
            <a:r>
              <a:rPr lang="en-US" altLang="zh-CN"/>
              <a:t>RAM</a:t>
            </a:r>
            <a:r>
              <a:rPr lang="zh-CN" altLang="en-US"/>
              <a:t>的空间中去寻址，从而给软件层次提供了使用指针来对外设进行访问的接口，简化了硬件访问的流程，减少了系统的开销。</a:t>
            </a:r>
          </a:p>
          <a:p>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VGA</a:t>
            </a:r>
            <a:r>
              <a:rPr lang="zh-CN" altLang="en-US"/>
              <a:t>是</a:t>
            </a:r>
            <a:r>
              <a:rPr lang="en-US" altLang="zh-CN"/>
              <a:t>Nexys4</a:t>
            </a:r>
            <a:r>
              <a:rPr lang="zh-CN" altLang="en-US"/>
              <a:t>开发板自带的一个用于与显示器连接的接口，它的工作原理就是，会在显示器上根据当前接口处提供的像素点坐标和色值来对显示器进行以像素点为单位的从左到右，从上到下的一帧一阵的渲染。其中的色值，就是从</a:t>
            </a:r>
            <a:r>
              <a:rPr lang="en-US" altLang="zh-CN"/>
              <a:t>MMIO</a:t>
            </a:r>
            <a:r>
              <a:rPr lang="zh-CN" altLang="en-US"/>
              <a:t>映射方式下的</a:t>
            </a:r>
            <a:r>
              <a:rPr lang="en-US" altLang="zh-CN"/>
              <a:t>VGA</a:t>
            </a:r>
            <a:r>
              <a:rPr lang="zh-CN" altLang="en-US"/>
              <a:t>所对应的</a:t>
            </a:r>
            <a:r>
              <a:rPr lang="en-US" altLang="zh-CN"/>
              <a:t>RAM</a:t>
            </a:r>
            <a:r>
              <a:rPr lang="zh-CN" altLang="en-US"/>
              <a:t>中读取的，坐标则由</a:t>
            </a:r>
            <a:r>
              <a:rPr lang="en-US" altLang="zh-CN"/>
              <a:t>VGA</a:t>
            </a:r>
            <a:r>
              <a:rPr lang="zh-CN" altLang="en-US"/>
              <a:t>对应的时钟周期控制，每个周期前进到下一个像素点位置。（点）</a:t>
            </a: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考虑到我们的</a:t>
            </a:r>
            <a:r>
              <a:rPr lang="en-US" altLang="zh-CN" dirty="0"/>
              <a:t>VGA</a:t>
            </a:r>
            <a:r>
              <a:rPr lang="zh-CN" altLang="en-US" dirty="0"/>
              <a:t>所需要的</a:t>
            </a:r>
            <a:r>
              <a:rPr lang="en-US" altLang="zh-CN" dirty="0"/>
              <a:t>RAM</a:t>
            </a:r>
            <a:r>
              <a:rPr lang="zh-CN" altLang="en-US" dirty="0"/>
              <a:t>（后面简称</a:t>
            </a:r>
            <a:r>
              <a:rPr lang="en-US" altLang="zh-CN" dirty="0"/>
              <a:t>VRAM</a:t>
            </a:r>
            <a:r>
              <a:rPr lang="zh-CN" altLang="en-US" dirty="0"/>
              <a:t>），应该是实时变化的，可能当前帧还未被完全写入就被</a:t>
            </a:r>
            <a:r>
              <a:rPr lang="en-US" altLang="zh-CN" dirty="0"/>
              <a:t>VGA</a:t>
            </a:r>
            <a:r>
              <a:rPr lang="zh-CN" altLang="en-US" dirty="0"/>
              <a:t>读走，导致渲染出了还未被软件写完的图像，为了</a:t>
            </a:r>
            <a:r>
              <a:rPr lang="zh-CN" altLang="en-US" dirty="0">
                <a:sym typeface="+mn-ea"/>
              </a:rPr>
              <a:t>解决这一问题</a:t>
            </a:r>
            <a:r>
              <a:rPr lang="zh-CN" altLang="en-US" dirty="0"/>
              <a:t>我们实现了双</a:t>
            </a:r>
            <a:r>
              <a:rPr lang="en-US" altLang="zh-CN" dirty="0"/>
              <a:t>RAM</a:t>
            </a:r>
            <a:r>
              <a:rPr lang="zh-CN" altLang="en-US" dirty="0"/>
              <a:t>机制。两块</a:t>
            </a:r>
            <a:r>
              <a:rPr lang="en-US" altLang="zh-CN" dirty="0"/>
              <a:t>RAM</a:t>
            </a:r>
            <a:r>
              <a:rPr lang="zh-CN" altLang="en-US" dirty="0"/>
              <a:t>分别负责被软件写入和供</a:t>
            </a:r>
            <a:r>
              <a:rPr lang="en-US" altLang="zh-CN" dirty="0"/>
              <a:t>VGA</a:t>
            </a:r>
            <a:r>
              <a:rPr lang="zh-CN" altLang="en-US" dirty="0"/>
              <a:t>读出，当一帧被软件完全写好之后，当前</a:t>
            </a:r>
            <a:r>
              <a:rPr lang="en-US" altLang="zh-CN" dirty="0"/>
              <a:t>RAM</a:t>
            </a:r>
            <a:r>
              <a:rPr lang="zh-CN" altLang="en-US" dirty="0"/>
              <a:t>供</a:t>
            </a:r>
            <a:r>
              <a:rPr lang="en-US" altLang="zh-CN" dirty="0"/>
              <a:t>VGA</a:t>
            </a:r>
            <a:r>
              <a:rPr lang="zh-CN" altLang="en-US" dirty="0"/>
              <a:t>读而另一块</a:t>
            </a:r>
            <a:r>
              <a:rPr lang="en-US" altLang="zh-CN" dirty="0"/>
              <a:t>RAM</a:t>
            </a:r>
            <a:r>
              <a:rPr lang="zh-CN" altLang="en-US" dirty="0"/>
              <a:t>则继续供下一帧的写入。</a:t>
            </a:r>
          </a:p>
          <a:p>
            <a:r>
              <a:rPr lang="zh-CN" altLang="en-US" dirty="0"/>
              <a:t>这种机制避免了渲染出还未被完全写好的帧，但如果上一帧的画面还没有在显示器上渲染完成就有了新的帧提交到了</a:t>
            </a:r>
            <a:r>
              <a:rPr lang="en-US" altLang="zh-CN" dirty="0"/>
              <a:t>VRAM</a:t>
            </a:r>
            <a:r>
              <a:rPr lang="zh-CN" altLang="en-US" dirty="0"/>
              <a:t>中，那么就有可能出现帧撕裂的情况。在后续的调试环节中，也确实证明了存在这种问题。</a:t>
            </a:r>
            <a:r>
              <a:rPr lang="zh-CN" altLang="en-US" dirty="0">
                <a:sym typeface="+mn-ea"/>
              </a:rPr>
              <a:t>（点）</a:t>
            </a:r>
            <a:endParaRPr lang="zh-CN" altLang="en-US" dirty="0"/>
          </a:p>
          <a:p>
            <a:r>
              <a:rPr lang="zh-CN" altLang="en-US" dirty="0"/>
              <a:t>为了解决这一问题，关键就在于提高渲染的效率，让渲染的时间缩短，从而在程序的下一次提交之前就把当前帧的内容渲染完全。</a:t>
            </a:r>
            <a:r>
              <a:rPr lang="zh-CN" altLang="en-US" dirty="0">
                <a:sym typeface="+mn-ea"/>
              </a:rPr>
              <a:t>最初，我们选择</a:t>
            </a:r>
            <a:r>
              <a:rPr lang="en-US" altLang="zh-CN" dirty="0">
                <a:sym typeface="+mn-ea"/>
              </a:rPr>
              <a:t>VGA</a:t>
            </a:r>
            <a:r>
              <a:rPr lang="zh-CN" altLang="en-US" dirty="0">
                <a:sym typeface="+mn-ea"/>
              </a:rPr>
              <a:t>这个板子自带的接口进行使用时，了解到</a:t>
            </a:r>
            <a:r>
              <a:rPr lang="en-US" altLang="zh-CN" dirty="0">
                <a:sym typeface="+mn-ea"/>
              </a:rPr>
              <a:t>VGA</a:t>
            </a:r>
            <a:r>
              <a:rPr lang="zh-CN" altLang="en-US" dirty="0">
                <a:sym typeface="+mn-ea"/>
              </a:rPr>
              <a:t>本身所支持的分辨率有</a:t>
            </a:r>
            <a:r>
              <a:rPr lang="en-US" altLang="zh-CN" dirty="0">
                <a:sym typeface="+mn-ea"/>
              </a:rPr>
              <a:t>680*480 </a:t>
            </a:r>
            <a:r>
              <a:rPr lang="zh-CN" altLang="en-US" dirty="0">
                <a:sym typeface="+mn-ea"/>
              </a:rPr>
              <a:t>，为了减少时间开销，我们对画面进行了压缩，从</a:t>
            </a:r>
            <a:r>
              <a:rPr lang="en-US" altLang="zh-CN" dirty="0">
                <a:sym typeface="+mn-ea"/>
              </a:rPr>
              <a:t>680*480</a:t>
            </a:r>
            <a:r>
              <a:rPr lang="zh-CN" altLang="en-US" dirty="0">
                <a:sym typeface="+mn-ea"/>
              </a:rPr>
              <a:t>压缩到</a:t>
            </a:r>
            <a:r>
              <a:rPr lang="en-US" altLang="zh-CN" dirty="0">
                <a:sym typeface="+mn-ea"/>
              </a:rPr>
              <a:t>384*384</a:t>
            </a:r>
            <a:r>
              <a:rPr lang="zh-CN" altLang="en-US" dirty="0">
                <a:sym typeface="+mn-ea"/>
              </a:rPr>
              <a:t>，再把显示器上的像素点，以</a:t>
            </a:r>
            <a:r>
              <a:rPr lang="en-US" altLang="zh-CN" dirty="0">
                <a:sym typeface="+mn-ea"/>
              </a:rPr>
              <a:t>3*3</a:t>
            </a:r>
            <a:r>
              <a:rPr lang="zh-CN" altLang="en-US" dirty="0">
                <a:sym typeface="+mn-ea"/>
              </a:rPr>
              <a:t>的比例映射到内存所提供的</a:t>
            </a:r>
            <a:r>
              <a:rPr lang="en-US" altLang="zh-CN" dirty="0">
                <a:sym typeface="+mn-ea"/>
              </a:rPr>
              <a:t>128*128</a:t>
            </a:r>
            <a:r>
              <a:rPr lang="zh-CN" altLang="en-US" dirty="0">
                <a:sym typeface="+mn-ea"/>
              </a:rPr>
              <a:t>大小的逻辑像素空间中，从而减少了渲染的时间。同时，我们在软件上对于颜色值也进行了压缩，对于每个颜色值只占</a:t>
            </a:r>
            <a:r>
              <a:rPr lang="en-US" altLang="zh-CN" dirty="0">
                <a:sym typeface="+mn-ea"/>
              </a:rPr>
              <a:t>4</a:t>
            </a:r>
            <a:r>
              <a:rPr lang="zh-CN" altLang="en-US" dirty="0">
                <a:sym typeface="+mn-ea"/>
              </a:rPr>
              <a:t>位，在一个</a:t>
            </a:r>
            <a:r>
              <a:rPr lang="en-US" altLang="zh-CN" dirty="0">
                <a:sym typeface="+mn-ea"/>
              </a:rPr>
              <a:t>int</a:t>
            </a:r>
            <a:r>
              <a:rPr lang="zh-CN" altLang="en-US" dirty="0">
                <a:sym typeface="+mn-ea"/>
              </a:rPr>
              <a:t>型数据中可以存放</a:t>
            </a:r>
            <a:r>
              <a:rPr lang="en-US" altLang="zh-CN" dirty="0">
                <a:sym typeface="+mn-ea"/>
              </a:rPr>
              <a:t>8</a:t>
            </a:r>
            <a:r>
              <a:rPr lang="zh-CN" altLang="en-US" dirty="0">
                <a:sym typeface="+mn-ea"/>
              </a:rPr>
              <a:t>个颜色值，就是极致的压缩！</a:t>
            </a:r>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任意多边形: 形状 9"/>
          <p:cNvSpPr/>
          <p:nvPr userDrawn="1"/>
        </p:nvSpPr>
        <p:spPr>
          <a:xfrm>
            <a:off x="0" y="0"/>
            <a:ext cx="2063970" cy="1490764"/>
          </a:xfrm>
          <a:custGeom>
            <a:avLst/>
            <a:gdLst>
              <a:gd name="connsiteX0" fmla="*/ 0 w 2063970"/>
              <a:gd name="connsiteY0" fmla="*/ 0 h 1490764"/>
              <a:gd name="connsiteX1" fmla="*/ 2063970 w 2063970"/>
              <a:gd name="connsiteY1" fmla="*/ 0 h 1490764"/>
              <a:gd name="connsiteX2" fmla="*/ 573206 w 2063970"/>
              <a:gd name="connsiteY2" fmla="*/ 1490764 h 1490764"/>
              <a:gd name="connsiteX3" fmla="*/ 129898 w 2063970"/>
              <a:gd name="connsiteY3" fmla="*/ 1423742 h 1490764"/>
              <a:gd name="connsiteX4" fmla="*/ 0 w 2063970"/>
              <a:gd name="connsiteY4" fmla="*/ 1376199 h 149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970" h="1490764">
                <a:moveTo>
                  <a:pt x="0" y="0"/>
                </a:moveTo>
                <a:lnTo>
                  <a:pt x="2063970" y="0"/>
                </a:lnTo>
                <a:cubicBezTo>
                  <a:pt x="2063970" y="823326"/>
                  <a:pt x="1396532" y="1490764"/>
                  <a:pt x="573206" y="1490764"/>
                </a:cubicBezTo>
                <a:cubicBezTo>
                  <a:pt x="418832" y="1490764"/>
                  <a:pt x="269939" y="1467299"/>
                  <a:pt x="129898" y="1423742"/>
                </a:cubicBezTo>
                <a:lnTo>
                  <a:pt x="0" y="1376199"/>
                </a:lnTo>
                <a:close/>
              </a:path>
            </a:pathLst>
          </a:custGeom>
          <a:solidFill>
            <a:srgbClr val="49558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任意多边形: 形状 11"/>
          <p:cNvSpPr/>
          <p:nvPr userDrawn="1"/>
        </p:nvSpPr>
        <p:spPr>
          <a:xfrm>
            <a:off x="0" y="4047856"/>
            <a:ext cx="1095643" cy="1095644"/>
          </a:xfrm>
          <a:custGeom>
            <a:avLst/>
            <a:gdLst>
              <a:gd name="connsiteX0" fmla="*/ 0 w 1095643"/>
              <a:gd name="connsiteY0" fmla="*/ 0 h 1095644"/>
              <a:gd name="connsiteX1" fmla="*/ 1095643 w 1095643"/>
              <a:gd name="connsiteY1" fmla="*/ 1095643 h 1095644"/>
              <a:gd name="connsiteX2" fmla="*/ 1095643 w 1095643"/>
              <a:gd name="connsiteY2" fmla="*/ 1095644 h 1095644"/>
              <a:gd name="connsiteX3" fmla="*/ 0 w 1095643"/>
              <a:gd name="connsiteY3" fmla="*/ 1095644 h 1095644"/>
            </a:gdLst>
            <a:ahLst/>
            <a:cxnLst>
              <a:cxn ang="0">
                <a:pos x="connsiteX0" y="connsiteY0"/>
              </a:cxn>
              <a:cxn ang="0">
                <a:pos x="connsiteX1" y="connsiteY1"/>
              </a:cxn>
              <a:cxn ang="0">
                <a:pos x="connsiteX2" y="connsiteY2"/>
              </a:cxn>
              <a:cxn ang="0">
                <a:pos x="connsiteX3" y="connsiteY3"/>
              </a:cxn>
            </a:cxnLst>
            <a:rect l="l" t="t" r="r" b="b"/>
            <a:pathLst>
              <a:path w="1095643" h="1095644">
                <a:moveTo>
                  <a:pt x="0" y="0"/>
                </a:moveTo>
                <a:cubicBezTo>
                  <a:pt x="605107" y="0"/>
                  <a:pt x="1095643" y="490536"/>
                  <a:pt x="1095643" y="1095643"/>
                </a:cubicBezTo>
                <a:lnTo>
                  <a:pt x="1095643" y="1095644"/>
                </a:lnTo>
                <a:lnTo>
                  <a:pt x="0" y="1095644"/>
                </a:lnTo>
                <a:close/>
              </a:path>
            </a:pathLst>
          </a:cu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7621622" y="0"/>
            <a:ext cx="1522379" cy="2087664"/>
          </a:xfrm>
          <a:custGeom>
            <a:avLst/>
            <a:gdLst>
              <a:gd name="connsiteX0" fmla="*/ 273692 w 1522379"/>
              <a:gd name="connsiteY0" fmla="*/ 0 h 2087664"/>
              <a:gd name="connsiteX1" fmla="*/ 1522379 w 1522379"/>
              <a:gd name="connsiteY1" fmla="*/ 0 h 2087664"/>
              <a:gd name="connsiteX2" fmla="*/ 1522379 w 1522379"/>
              <a:gd name="connsiteY2" fmla="*/ 2066284 h 2087664"/>
              <a:gd name="connsiteX3" fmla="*/ 1426060 w 1522379"/>
              <a:gd name="connsiteY3" fmla="*/ 2080984 h 2087664"/>
              <a:gd name="connsiteX4" fmla="*/ 1293779 w 1522379"/>
              <a:gd name="connsiteY4" fmla="*/ 2087664 h 2087664"/>
              <a:gd name="connsiteX5" fmla="*/ 0 w 1522379"/>
              <a:gd name="connsiteY5" fmla="*/ 793885 h 2087664"/>
              <a:gd name="connsiteX6" fmla="*/ 220958 w 1522379"/>
              <a:gd name="connsiteY6" fmla="*/ 70521 h 208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2379" h="2087664">
                <a:moveTo>
                  <a:pt x="273692" y="0"/>
                </a:moveTo>
                <a:lnTo>
                  <a:pt x="1522379" y="0"/>
                </a:lnTo>
                <a:lnTo>
                  <a:pt x="1522379" y="2066284"/>
                </a:lnTo>
                <a:lnTo>
                  <a:pt x="1426060" y="2080984"/>
                </a:lnTo>
                <a:cubicBezTo>
                  <a:pt x="1382567" y="2085401"/>
                  <a:pt x="1338437" y="2087664"/>
                  <a:pt x="1293779" y="2087664"/>
                </a:cubicBezTo>
                <a:cubicBezTo>
                  <a:pt x="579245" y="2087664"/>
                  <a:pt x="0" y="1508419"/>
                  <a:pt x="0" y="793885"/>
                </a:cubicBezTo>
                <a:cubicBezTo>
                  <a:pt x="0" y="525935"/>
                  <a:pt x="81457" y="277010"/>
                  <a:pt x="220958" y="70521"/>
                </a:cubicBezTo>
                <a:close/>
              </a:path>
            </a:pathLst>
          </a:custGeom>
          <a:solidFill>
            <a:srgbClr val="D3DE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任意多边形: 形状 9"/>
          <p:cNvSpPr/>
          <p:nvPr userDrawn="1"/>
        </p:nvSpPr>
        <p:spPr>
          <a:xfrm>
            <a:off x="0" y="0"/>
            <a:ext cx="1113183" cy="804030"/>
          </a:xfrm>
          <a:custGeom>
            <a:avLst/>
            <a:gdLst>
              <a:gd name="connsiteX0" fmla="*/ 0 w 2063970"/>
              <a:gd name="connsiteY0" fmla="*/ 0 h 1490764"/>
              <a:gd name="connsiteX1" fmla="*/ 2063970 w 2063970"/>
              <a:gd name="connsiteY1" fmla="*/ 0 h 1490764"/>
              <a:gd name="connsiteX2" fmla="*/ 573206 w 2063970"/>
              <a:gd name="connsiteY2" fmla="*/ 1490764 h 1490764"/>
              <a:gd name="connsiteX3" fmla="*/ 129898 w 2063970"/>
              <a:gd name="connsiteY3" fmla="*/ 1423742 h 1490764"/>
              <a:gd name="connsiteX4" fmla="*/ 0 w 2063970"/>
              <a:gd name="connsiteY4" fmla="*/ 1376199 h 149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970" h="1490764">
                <a:moveTo>
                  <a:pt x="0" y="0"/>
                </a:moveTo>
                <a:lnTo>
                  <a:pt x="2063970" y="0"/>
                </a:lnTo>
                <a:cubicBezTo>
                  <a:pt x="2063970" y="823326"/>
                  <a:pt x="1396532" y="1490764"/>
                  <a:pt x="573206" y="1490764"/>
                </a:cubicBezTo>
                <a:cubicBezTo>
                  <a:pt x="418832" y="1490764"/>
                  <a:pt x="269939" y="1467299"/>
                  <a:pt x="129898" y="1423742"/>
                </a:cubicBezTo>
                <a:lnTo>
                  <a:pt x="0" y="1376199"/>
                </a:lnTo>
                <a:close/>
              </a:path>
            </a:pathLst>
          </a:custGeom>
          <a:solidFill>
            <a:srgbClr val="49558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任意多边形: 形状 11"/>
          <p:cNvSpPr/>
          <p:nvPr userDrawn="1"/>
        </p:nvSpPr>
        <p:spPr>
          <a:xfrm flipH="1">
            <a:off x="8333962" y="4333461"/>
            <a:ext cx="810038" cy="810039"/>
          </a:xfrm>
          <a:custGeom>
            <a:avLst/>
            <a:gdLst>
              <a:gd name="connsiteX0" fmla="*/ 0 w 1095643"/>
              <a:gd name="connsiteY0" fmla="*/ 0 h 1095644"/>
              <a:gd name="connsiteX1" fmla="*/ 1095643 w 1095643"/>
              <a:gd name="connsiteY1" fmla="*/ 1095643 h 1095644"/>
              <a:gd name="connsiteX2" fmla="*/ 1095643 w 1095643"/>
              <a:gd name="connsiteY2" fmla="*/ 1095644 h 1095644"/>
              <a:gd name="connsiteX3" fmla="*/ 0 w 1095643"/>
              <a:gd name="connsiteY3" fmla="*/ 1095644 h 1095644"/>
            </a:gdLst>
            <a:ahLst/>
            <a:cxnLst>
              <a:cxn ang="0">
                <a:pos x="connsiteX0" y="connsiteY0"/>
              </a:cxn>
              <a:cxn ang="0">
                <a:pos x="connsiteX1" y="connsiteY1"/>
              </a:cxn>
              <a:cxn ang="0">
                <a:pos x="connsiteX2" y="connsiteY2"/>
              </a:cxn>
              <a:cxn ang="0">
                <a:pos x="connsiteX3" y="connsiteY3"/>
              </a:cxn>
            </a:cxnLst>
            <a:rect l="l" t="t" r="r" b="b"/>
            <a:pathLst>
              <a:path w="1095643" h="1095644">
                <a:moveTo>
                  <a:pt x="0" y="0"/>
                </a:moveTo>
                <a:cubicBezTo>
                  <a:pt x="605107" y="0"/>
                  <a:pt x="1095643" y="490536"/>
                  <a:pt x="1095643" y="1095643"/>
                </a:cubicBezTo>
                <a:lnTo>
                  <a:pt x="1095643" y="1095644"/>
                </a:lnTo>
                <a:lnTo>
                  <a:pt x="0" y="1095644"/>
                </a:lnTo>
                <a:close/>
              </a:path>
            </a:pathLst>
          </a:cu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8303248" y="0"/>
            <a:ext cx="840753" cy="1152939"/>
          </a:xfrm>
          <a:custGeom>
            <a:avLst/>
            <a:gdLst>
              <a:gd name="connsiteX0" fmla="*/ 273692 w 1522379"/>
              <a:gd name="connsiteY0" fmla="*/ 0 h 2087664"/>
              <a:gd name="connsiteX1" fmla="*/ 1522379 w 1522379"/>
              <a:gd name="connsiteY1" fmla="*/ 0 h 2087664"/>
              <a:gd name="connsiteX2" fmla="*/ 1522379 w 1522379"/>
              <a:gd name="connsiteY2" fmla="*/ 2066284 h 2087664"/>
              <a:gd name="connsiteX3" fmla="*/ 1426060 w 1522379"/>
              <a:gd name="connsiteY3" fmla="*/ 2080984 h 2087664"/>
              <a:gd name="connsiteX4" fmla="*/ 1293779 w 1522379"/>
              <a:gd name="connsiteY4" fmla="*/ 2087664 h 2087664"/>
              <a:gd name="connsiteX5" fmla="*/ 0 w 1522379"/>
              <a:gd name="connsiteY5" fmla="*/ 793885 h 2087664"/>
              <a:gd name="connsiteX6" fmla="*/ 220958 w 1522379"/>
              <a:gd name="connsiteY6" fmla="*/ 70521 h 208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2379" h="2087664">
                <a:moveTo>
                  <a:pt x="273692" y="0"/>
                </a:moveTo>
                <a:lnTo>
                  <a:pt x="1522379" y="0"/>
                </a:lnTo>
                <a:lnTo>
                  <a:pt x="1522379" y="2066284"/>
                </a:lnTo>
                <a:lnTo>
                  <a:pt x="1426060" y="2080984"/>
                </a:lnTo>
                <a:cubicBezTo>
                  <a:pt x="1382567" y="2085401"/>
                  <a:pt x="1338437" y="2087664"/>
                  <a:pt x="1293779" y="2087664"/>
                </a:cubicBezTo>
                <a:cubicBezTo>
                  <a:pt x="579245" y="2087664"/>
                  <a:pt x="0" y="1508419"/>
                  <a:pt x="0" y="793885"/>
                </a:cubicBezTo>
                <a:cubicBezTo>
                  <a:pt x="0" y="525935"/>
                  <a:pt x="81457" y="277010"/>
                  <a:pt x="220958" y="70521"/>
                </a:cubicBezTo>
                <a:close/>
              </a:path>
            </a:pathLst>
          </a:custGeom>
          <a:solidFill>
            <a:srgbClr val="D3DE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任意多边形: 形状 9"/>
          <p:cNvSpPr/>
          <p:nvPr userDrawn="1"/>
        </p:nvSpPr>
        <p:spPr>
          <a:xfrm>
            <a:off x="0" y="0"/>
            <a:ext cx="1113183" cy="804030"/>
          </a:xfrm>
          <a:custGeom>
            <a:avLst/>
            <a:gdLst>
              <a:gd name="connsiteX0" fmla="*/ 0 w 2063970"/>
              <a:gd name="connsiteY0" fmla="*/ 0 h 1490764"/>
              <a:gd name="connsiteX1" fmla="*/ 2063970 w 2063970"/>
              <a:gd name="connsiteY1" fmla="*/ 0 h 1490764"/>
              <a:gd name="connsiteX2" fmla="*/ 573206 w 2063970"/>
              <a:gd name="connsiteY2" fmla="*/ 1490764 h 1490764"/>
              <a:gd name="connsiteX3" fmla="*/ 129898 w 2063970"/>
              <a:gd name="connsiteY3" fmla="*/ 1423742 h 1490764"/>
              <a:gd name="connsiteX4" fmla="*/ 0 w 2063970"/>
              <a:gd name="connsiteY4" fmla="*/ 1376199 h 149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970" h="1490764">
                <a:moveTo>
                  <a:pt x="0" y="0"/>
                </a:moveTo>
                <a:lnTo>
                  <a:pt x="2063970" y="0"/>
                </a:lnTo>
                <a:cubicBezTo>
                  <a:pt x="2063970" y="823326"/>
                  <a:pt x="1396532" y="1490764"/>
                  <a:pt x="573206" y="1490764"/>
                </a:cubicBezTo>
                <a:cubicBezTo>
                  <a:pt x="418832" y="1490764"/>
                  <a:pt x="269939" y="1467299"/>
                  <a:pt x="129898" y="1423742"/>
                </a:cubicBezTo>
                <a:lnTo>
                  <a:pt x="0" y="1376199"/>
                </a:lnTo>
                <a:close/>
              </a:path>
            </a:pathLst>
          </a:custGeom>
          <a:solidFill>
            <a:srgbClr val="49558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任意多边形: 形状 11"/>
          <p:cNvSpPr/>
          <p:nvPr userDrawn="1"/>
        </p:nvSpPr>
        <p:spPr>
          <a:xfrm flipH="1">
            <a:off x="8333962" y="4333461"/>
            <a:ext cx="810038" cy="810039"/>
          </a:xfrm>
          <a:custGeom>
            <a:avLst/>
            <a:gdLst>
              <a:gd name="connsiteX0" fmla="*/ 0 w 1095643"/>
              <a:gd name="connsiteY0" fmla="*/ 0 h 1095644"/>
              <a:gd name="connsiteX1" fmla="*/ 1095643 w 1095643"/>
              <a:gd name="connsiteY1" fmla="*/ 1095643 h 1095644"/>
              <a:gd name="connsiteX2" fmla="*/ 1095643 w 1095643"/>
              <a:gd name="connsiteY2" fmla="*/ 1095644 h 1095644"/>
              <a:gd name="connsiteX3" fmla="*/ 0 w 1095643"/>
              <a:gd name="connsiteY3" fmla="*/ 1095644 h 1095644"/>
            </a:gdLst>
            <a:ahLst/>
            <a:cxnLst>
              <a:cxn ang="0">
                <a:pos x="connsiteX0" y="connsiteY0"/>
              </a:cxn>
              <a:cxn ang="0">
                <a:pos x="connsiteX1" y="connsiteY1"/>
              </a:cxn>
              <a:cxn ang="0">
                <a:pos x="connsiteX2" y="connsiteY2"/>
              </a:cxn>
              <a:cxn ang="0">
                <a:pos x="connsiteX3" y="connsiteY3"/>
              </a:cxn>
            </a:cxnLst>
            <a:rect l="l" t="t" r="r" b="b"/>
            <a:pathLst>
              <a:path w="1095643" h="1095644">
                <a:moveTo>
                  <a:pt x="0" y="0"/>
                </a:moveTo>
                <a:cubicBezTo>
                  <a:pt x="605107" y="0"/>
                  <a:pt x="1095643" y="490536"/>
                  <a:pt x="1095643" y="1095643"/>
                </a:cubicBezTo>
                <a:lnTo>
                  <a:pt x="1095643" y="1095644"/>
                </a:lnTo>
                <a:lnTo>
                  <a:pt x="0" y="1095644"/>
                </a:lnTo>
                <a:close/>
              </a:path>
            </a:pathLst>
          </a:cu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8303248" y="0"/>
            <a:ext cx="840753" cy="1152939"/>
          </a:xfrm>
          <a:custGeom>
            <a:avLst/>
            <a:gdLst>
              <a:gd name="connsiteX0" fmla="*/ 273692 w 1522379"/>
              <a:gd name="connsiteY0" fmla="*/ 0 h 2087664"/>
              <a:gd name="connsiteX1" fmla="*/ 1522379 w 1522379"/>
              <a:gd name="connsiteY1" fmla="*/ 0 h 2087664"/>
              <a:gd name="connsiteX2" fmla="*/ 1522379 w 1522379"/>
              <a:gd name="connsiteY2" fmla="*/ 2066284 h 2087664"/>
              <a:gd name="connsiteX3" fmla="*/ 1426060 w 1522379"/>
              <a:gd name="connsiteY3" fmla="*/ 2080984 h 2087664"/>
              <a:gd name="connsiteX4" fmla="*/ 1293779 w 1522379"/>
              <a:gd name="connsiteY4" fmla="*/ 2087664 h 2087664"/>
              <a:gd name="connsiteX5" fmla="*/ 0 w 1522379"/>
              <a:gd name="connsiteY5" fmla="*/ 793885 h 2087664"/>
              <a:gd name="connsiteX6" fmla="*/ 220958 w 1522379"/>
              <a:gd name="connsiteY6" fmla="*/ 70521 h 208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2379" h="2087664">
                <a:moveTo>
                  <a:pt x="273692" y="0"/>
                </a:moveTo>
                <a:lnTo>
                  <a:pt x="1522379" y="0"/>
                </a:lnTo>
                <a:lnTo>
                  <a:pt x="1522379" y="2066284"/>
                </a:lnTo>
                <a:lnTo>
                  <a:pt x="1426060" y="2080984"/>
                </a:lnTo>
                <a:cubicBezTo>
                  <a:pt x="1382567" y="2085401"/>
                  <a:pt x="1338437" y="2087664"/>
                  <a:pt x="1293779" y="2087664"/>
                </a:cubicBezTo>
                <a:cubicBezTo>
                  <a:pt x="579245" y="2087664"/>
                  <a:pt x="0" y="1508419"/>
                  <a:pt x="0" y="793885"/>
                </a:cubicBezTo>
                <a:cubicBezTo>
                  <a:pt x="0" y="525935"/>
                  <a:pt x="81457" y="277010"/>
                  <a:pt x="220958" y="70521"/>
                </a:cubicBezTo>
                <a:close/>
              </a:path>
            </a:pathLst>
          </a:custGeom>
          <a:solidFill>
            <a:srgbClr val="D3DE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5" name="图片占位符 2"/>
          <p:cNvSpPr>
            <a:spLocks noGrp="1"/>
          </p:cNvSpPr>
          <p:nvPr>
            <p:ph type="pic" sz="quarter" idx="10"/>
          </p:nvPr>
        </p:nvSpPr>
        <p:spPr>
          <a:xfrm>
            <a:off x="397014" y="1210780"/>
            <a:ext cx="1961874" cy="1360970"/>
          </a:xfrm>
          <a:prstGeom prst="roundRect">
            <a:avLst>
              <a:gd name="adj" fmla="val 6157"/>
            </a:avLst>
          </a:prstGeom>
        </p:spPr>
        <p:txBody>
          <a:bodyPr/>
          <a:lstStyle/>
          <a:p>
            <a:endParaRPr lang="zh-CN" altLang="en-US"/>
          </a:p>
        </p:txBody>
      </p:sp>
      <p:sp>
        <p:nvSpPr>
          <p:cNvPr id="6" name="图片占位符 2"/>
          <p:cNvSpPr>
            <a:spLocks noGrp="1"/>
          </p:cNvSpPr>
          <p:nvPr>
            <p:ph type="pic" sz="quarter" idx="11"/>
          </p:nvPr>
        </p:nvSpPr>
        <p:spPr>
          <a:xfrm>
            <a:off x="2521779" y="1210780"/>
            <a:ext cx="1961874" cy="1360970"/>
          </a:xfrm>
          <a:prstGeom prst="roundRect">
            <a:avLst>
              <a:gd name="adj" fmla="val 6157"/>
            </a:avLst>
          </a:prstGeom>
        </p:spPr>
        <p:txBody>
          <a:bodyPr/>
          <a:lstStyle/>
          <a:p>
            <a:endParaRPr lang="zh-CN" altLang="en-US"/>
          </a:p>
        </p:txBody>
      </p:sp>
      <p:sp>
        <p:nvSpPr>
          <p:cNvPr id="7" name="图片占位符 2"/>
          <p:cNvSpPr>
            <a:spLocks noGrp="1"/>
          </p:cNvSpPr>
          <p:nvPr>
            <p:ph type="pic" sz="quarter" idx="12"/>
          </p:nvPr>
        </p:nvSpPr>
        <p:spPr>
          <a:xfrm>
            <a:off x="4646544" y="1210780"/>
            <a:ext cx="1961874" cy="1360970"/>
          </a:xfrm>
          <a:prstGeom prst="roundRect">
            <a:avLst>
              <a:gd name="adj" fmla="val 6157"/>
            </a:avLst>
          </a:prstGeom>
        </p:spPr>
        <p:txBody>
          <a:bodyPr/>
          <a:lstStyle/>
          <a:p>
            <a:endParaRPr lang="zh-CN" altLang="en-US"/>
          </a:p>
        </p:txBody>
      </p:sp>
      <p:sp>
        <p:nvSpPr>
          <p:cNvPr id="8" name="图片占位符 2"/>
          <p:cNvSpPr>
            <a:spLocks noGrp="1"/>
          </p:cNvSpPr>
          <p:nvPr>
            <p:ph type="pic" sz="quarter" idx="13"/>
          </p:nvPr>
        </p:nvSpPr>
        <p:spPr>
          <a:xfrm>
            <a:off x="6771309" y="1210780"/>
            <a:ext cx="1961874" cy="1360970"/>
          </a:xfrm>
          <a:prstGeom prst="roundRect">
            <a:avLst>
              <a:gd name="adj" fmla="val 6157"/>
            </a:avLst>
          </a:prstGeom>
        </p:spPr>
        <p:txBody>
          <a:bodyPr/>
          <a:lstStyle/>
          <a:p>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矩形 3"/>
          <p:cNvSpPr/>
          <p:nvPr userDrawn="1"/>
        </p:nvSpPr>
        <p:spPr>
          <a:xfrm>
            <a:off x="0" y="0"/>
            <a:ext cx="9144000" cy="2571750"/>
          </a:xfrm>
          <a:prstGeom prst="rect">
            <a:avLst/>
          </a:prstGeom>
          <a:solidFill>
            <a:srgbClr val="EAE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userDrawn="1"/>
        </p:nvSpPr>
        <p:spPr>
          <a:xfrm>
            <a:off x="0" y="2571750"/>
            <a:ext cx="9144000" cy="2571750"/>
          </a:xfrm>
          <a:prstGeom prst="rect">
            <a:avLst/>
          </a:prstGeom>
          <a:solidFill>
            <a:srgbClr val="80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圆角 4"/>
          <p:cNvSpPr/>
          <p:nvPr userDrawn="1"/>
        </p:nvSpPr>
        <p:spPr>
          <a:xfrm>
            <a:off x="228600" y="272716"/>
            <a:ext cx="8686800" cy="4604084"/>
          </a:xfrm>
          <a:prstGeom prst="roundRect">
            <a:avLst>
              <a:gd name="adj" fmla="val 4102"/>
            </a:avLst>
          </a:prstGeom>
          <a:solidFill>
            <a:schemeClr val="bg1"/>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
        <p:nvSpPr>
          <p:cNvPr id="6" name="TextBox 5"/>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0" y="0"/>
            <a:ext cx="9144000" cy="2571750"/>
          </a:xfrm>
          <a:prstGeom prst="rect">
            <a:avLst/>
          </a:prstGeom>
          <a:solidFill>
            <a:srgbClr val="EAE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userDrawn="1"/>
        </p:nvSpPr>
        <p:spPr>
          <a:xfrm>
            <a:off x="0" y="2571750"/>
            <a:ext cx="9144000" cy="2571750"/>
          </a:xfrm>
          <a:prstGeom prst="rect">
            <a:avLst/>
          </a:prstGeom>
          <a:solidFill>
            <a:srgbClr val="80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圆角 4"/>
          <p:cNvSpPr/>
          <p:nvPr userDrawn="1"/>
        </p:nvSpPr>
        <p:spPr>
          <a:xfrm>
            <a:off x="228600" y="272716"/>
            <a:ext cx="8686800" cy="4604084"/>
          </a:xfrm>
          <a:prstGeom prst="roundRect">
            <a:avLst>
              <a:gd name="adj" fmla="val 4102"/>
            </a:avLst>
          </a:prstGeom>
          <a:solidFill>
            <a:schemeClr val="bg1"/>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图片占位符 3"/>
          <p:cNvSpPr>
            <a:spLocks noGrp="1"/>
          </p:cNvSpPr>
          <p:nvPr>
            <p:ph type="pic" sz="quarter" idx="10"/>
          </p:nvPr>
        </p:nvSpPr>
        <p:spPr>
          <a:xfrm>
            <a:off x="3306486" y="1237671"/>
            <a:ext cx="2531029" cy="3223493"/>
          </a:xfrm>
          <a:prstGeom prst="roundRect">
            <a:avLst>
              <a:gd name="adj" fmla="val 7969"/>
            </a:avLst>
          </a:prstGeom>
          <a:solidFill>
            <a:srgbClr val="FDF3F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latin typeface="微软雅黑" panose="020B0503020204020204" pitchFamily="34" charset="-122"/>
                <a:ea typeface="微软雅黑" panose="020B0503020204020204" pitchFamily="34" charset="-122"/>
              </a:defRPr>
            </a:lvl1pPr>
          </a:lstStyle>
          <a:p>
            <a:pPr marL="0" lvl="0" algn="ctr" defTabSz="457200"/>
            <a:endParaRPr lang="zh-CN" altLang="en-US" dirty="0"/>
          </a:p>
        </p:txBody>
      </p:sp>
      <p:sp>
        <p:nvSpPr>
          <p:cNvPr id="8" name="矩形: 圆角 7"/>
          <p:cNvSpPr/>
          <p:nvPr userDrawn="1"/>
        </p:nvSpPr>
        <p:spPr>
          <a:xfrm>
            <a:off x="558800" y="1237671"/>
            <a:ext cx="2549237" cy="1533238"/>
          </a:xfrm>
          <a:prstGeom prst="roundRect">
            <a:avLst>
              <a:gd name="adj" fmla="val 9629"/>
            </a:avLst>
          </a:prstGeom>
          <a:solidFill>
            <a:srgbClr val="80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6045200" y="1237671"/>
            <a:ext cx="2549237" cy="1533238"/>
          </a:xfrm>
          <a:prstGeom prst="roundRect">
            <a:avLst>
              <a:gd name="adj" fmla="val 9629"/>
            </a:avLst>
          </a:prstGeom>
          <a:solidFill>
            <a:srgbClr val="BE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圆角 9"/>
          <p:cNvSpPr/>
          <p:nvPr userDrawn="1"/>
        </p:nvSpPr>
        <p:spPr>
          <a:xfrm>
            <a:off x="549563" y="2974108"/>
            <a:ext cx="2549237" cy="1533238"/>
          </a:xfrm>
          <a:prstGeom prst="roundRect">
            <a:avLst>
              <a:gd name="adj" fmla="val 9629"/>
            </a:avLst>
          </a:prstGeom>
          <a:solidFill>
            <a:srgbClr val="BE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圆角 10"/>
          <p:cNvSpPr/>
          <p:nvPr userDrawn="1"/>
        </p:nvSpPr>
        <p:spPr>
          <a:xfrm>
            <a:off x="6035963" y="2974108"/>
            <a:ext cx="2549237" cy="1533238"/>
          </a:xfrm>
          <a:prstGeom prst="roundRect">
            <a:avLst>
              <a:gd name="adj" fmla="val 9629"/>
            </a:avLst>
          </a:prstGeom>
          <a:solidFill>
            <a:srgbClr val="80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矩形 3"/>
          <p:cNvSpPr/>
          <p:nvPr userDrawn="1"/>
        </p:nvSpPr>
        <p:spPr>
          <a:xfrm>
            <a:off x="0" y="0"/>
            <a:ext cx="9144000" cy="2571750"/>
          </a:xfrm>
          <a:prstGeom prst="rect">
            <a:avLst/>
          </a:prstGeom>
          <a:solidFill>
            <a:srgbClr val="EAE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userDrawn="1"/>
        </p:nvSpPr>
        <p:spPr>
          <a:xfrm>
            <a:off x="0" y="2571750"/>
            <a:ext cx="9144000" cy="2571750"/>
          </a:xfrm>
          <a:prstGeom prst="rect">
            <a:avLst/>
          </a:prstGeom>
          <a:solidFill>
            <a:srgbClr val="80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圆角 4"/>
          <p:cNvSpPr/>
          <p:nvPr userDrawn="1"/>
        </p:nvSpPr>
        <p:spPr>
          <a:xfrm>
            <a:off x="228600" y="272716"/>
            <a:ext cx="8686800" cy="4604084"/>
          </a:xfrm>
          <a:prstGeom prst="roundRect">
            <a:avLst>
              <a:gd name="adj" fmla="val 4102"/>
            </a:avLst>
          </a:prstGeom>
          <a:solidFill>
            <a:schemeClr val="bg1"/>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图片占位符 2"/>
          <p:cNvSpPr>
            <a:spLocks noGrp="1"/>
          </p:cNvSpPr>
          <p:nvPr>
            <p:ph type="pic" sz="quarter" idx="10"/>
          </p:nvPr>
        </p:nvSpPr>
        <p:spPr>
          <a:xfrm>
            <a:off x="397014" y="1494874"/>
            <a:ext cx="1961874" cy="1360970"/>
          </a:xfrm>
          <a:prstGeom prst="roundRect">
            <a:avLst>
              <a:gd name="adj" fmla="val 6157"/>
            </a:avLst>
          </a:prstGeom>
        </p:spPr>
        <p:txBody>
          <a:bodyPr/>
          <a:lstStyle/>
          <a:p>
            <a:endParaRPr lang="zh-CN" altLang="en-US"/>
          </a:p>
        </p:txBody>
      </p:sp>
      <p:sp>
        <p:nvSpPr>
          <p:cNvPr id="8" name="图片占位符 2"/>
          <p:cNvSpPr>
            <a:spLocks noGrp="1"/>
          </p:cNvSpPr>
          <p:nvPr>
            <p:ph type="pic" sz="quarter" idx="11"/>
          </p:nvPr>
        </p:nvSpPr>
        <p:spPr>
          <a:xfrm>
            <a:off x="2521779" y="1494874"/>
            <a:ext cx="1961874" cy="1360970"/>
          </a:xfrm>
          <a:prstGeom prst="roundRect">
            <a:avLst>
              <a:gd name="adj" fmla="val 6157"/>
            </a:avLst>
          </a:prstGeom>
        </p:spPr>
        <p:txBody>
          <a:bodyPr/>
          <a:lstStyle/>
          <a:p>
            <a:endParaRPr lang="zh-CN" altLang="en-US"/>
          </a:p>
        </p:txBody>
      </p:sp>
      <p:sp>
        <p:nvSpPr>
          <p:cNvPr id="9" name="图片占位符 2"/>
          <p:cNvSpPr>
            <a:spLocks noGrp="1"/>
          </p:cNvSpPr>
          <p:nvPr>
            <p:ph type="pic" sz="quarter" idx="12"/>
          </p:nvPr>
        </p:nvSpPr>
        <p:spPr>
          <a:xfrm>
            <a:off x="4646544" y="1494874"/>
            <a:ext cx="1961874" cy="1360970"/>
          </a:xfrm>
          <a:prstGeom prst="roundRect">
            <a:avLst>
              <a:gd name="adj" fmla="val 6157"/>
            </a:avLst>
          </a:prstGeom>
        </p:spPr>
        <p:txBody>
          <a:bodyPr/>
          <a:lstStyle/>
          <a:p>
            <a:endParaRPr lang="zh-CN" altLang="en-US"/>
          </a:p>
        </p:txBody>
      </p:sp>
      <p:sp>
        <p:nvSpPr>
          <p:cNvPr id="10" name="图片占位符 2"/>
          <p:cNvSpPr>
            <a:spLocks noGrp="1"/>
          </p:cNvSpPr>
          <p:nvPr>
            <p:ph type="pic" sz="quarter" idx="13"/>
          </p:nvPr>
        </p:nvSpPr>
        <p:spPr>
          <a:xfrm>
            <a:off x="6771309" y="1494874"/>
            <a:ext cx="1961874" cy="1360970"/>
          </a:xfrm>
          <a:prstGeom prst="roundRect">
            <a:avLst>
              <a:gd name="adj" fmla="val 6157"/>
            </a:avLst>
          </a:prstGeom>
        </p:spPr>
        <p:txBody>
          <a:bodyPr/>
          <a:lstStyle/>
          <a:p>
            <a:endParaRPr lang="zh-CN" altLang="en-US"/>
          </a:p>
        </p:txBody>
      </p:sp>
    </p:spTree>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2024/12/28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z="1800" smtClean="0">
                <a:solidFill>
                  <a:prstClr val="black"/>
                </a:solidFill>
              </a:rPr>
              <a:t>2024/12/28</a:t>
            </a:fld>
            <a:endParaRPr lang="zh-CN" altLang="en-US" sz="1800">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z="1800" smtClean="0">
                <a:solidFill>
                  <a:prstClr val="black"/>
                </a:solidFill>
              </a:rPr>
              <a:t>‹#›</a:t>
            </a:fld>
            <a:endParaRPr lang="zh-CN" altLang="en-US" sz="1800">
              <a:solidFill>
                <a:prstClr val="black"/>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z="1800" smtClean="0">
                <a:solidFill>
                  <a:prstClr val="black"/>
                </a:solidFill>
              </a:rPr>
              <a:t>2024/12/28</a:t>
            </a:fld>
            <a:endParaRPr lang="zh-CN" altLang="en-US" sz="1800">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z="1800" smtClean="0">
                <a:solidFill>
                  <a:prstClr val="black"/>
                </a:solidFill>
              </a:rPr>
              <a:t>‹#›</a:t>
            </a:fld>
            <a:endParaRPr lang="zh-CN" altLang="en-US" sz="1800">
              <a:solidFill>
                <a:prstClr val="black"/>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t>2024/12/28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E3F9CDB-1F21-4789-A81E-8FEA25CE194B}"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8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D669989D-4831-4E99-B76E-9A53CB0F3A88}" type="datetimeFigureOut">
              <a:rPr lang="zh-CN" altLang="en-US" smtClean="0"/>
              <a:t>2024/12/28</a:t>
            </a:fld>
            <a:endParaRPr lang="zh-CN" alt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EE3F9CDB-1F21-4789-A81E-8FEA25CE194B}"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hf sldNum="0" ftr="0" dt="0"/>
  <p:txStyles>
    <p:titleStyle>
      <a:lvl1pPr algn="l" defTabSz="685800" rtl="0" eaLnBrk="1" latinLnBrk="0" hangingPunct="1">
        <a:lnSpc>
          <a:spcPct val="90000"/>
        </a:lnSpc>
        <a:spcBef>
          <a:spcPct val="0"/>
        </a:spcBef>
        <a:buNone/>
        <a:defRPr sz="3300" kern="1200">
          <a:solidFill>
            <a:schemeClr val="tx1"/>
          </a:solidFill>
          <a:latin typeface="微软雅黑" panose="020B0503020204020204" pitchFamily="34" charset="-122"/>
          <a:ea typeface="字魂35号-经典雅黑" pitchFamily="2" charset="-122"/>
          <a:cs typeface="微软雅黑" panose="020B0503020204020204" pitchFamily="3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tags" Target="../tags/tag92.xml"/><Relationship Id="rId26" Type="http://schemas.openxmlformats.org/officeDocument/2006/relationships/tags" Target="../tags/tag100.xml"/><Relationship Id="rId3" Type="http://schemas.openxmlformats.org/officeDocument/2006/relationships/tags" Target="../tags/tag77.xml"/><Relationship Id="rId21" Type="http://schemas.openxmlformats.org/officeDocument/2006/relationships/tags" Target="../tags/tag95.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5" Type="http://schemas.openxmlformats.org/officeDocument/2006/relationships/tags" Target="../tags/tag99.xml"/><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tags" Target="../tags/tag94.xml"/><Relationship Id="rId29" Type="http://schemas.openxmlformats.org/officeDocument/2006/relationships/notesSlide" Target="../notesSlides/notesSlide11.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tags" Target="../tags/tag98.xml"/><Relationship Id="rId5" Type="http://schemas.openxmlformats.org/officeDocument/2006/relationships/tags" Target="../tags/tag79.xml"/><Relationship Id="rId15" Type="http://schemas.openxmlformats.org/officeDocument/2006/relationships/tags" Target="../tags/tag89.xml"/><Relationship Id="rId23" Type="http://schemas.openxmlformats.org/officeDocument/2006/relationships/tags" Target="../tags/tag97.xml"/><Relationship Id="rId28" Type="http://schemas.openxmlformats.org/officeDocument/2006/relationships/slideLayout" Target="../slideLayouts/slideLayout2.xml"/><Relationship Id="rId10" Type="http://schemas.openxmlformats.org/officeDocument/2006/relationships/tags" Target="../tags/tag84.xml"/><Relationship Id="rId19" Type="http://schemas.openxmlformats.org/officeDocument/2006/relationships/tags" Target="../tags/tag93.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 Id="rId22" Type="http://schemas.openxmlformats.org/officeDocument/2006/relationships/tags" Target="../tags/tag96.xml"/><Relationship Id="rId27" Type="http://schemas.openxmlformats.org/officeDocument/2006/relationships/tags" Target="../tags/tag10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notesSlide" Target="../notesSlides/notesSlide5.xml"/><Relationship Id="rId5" Type="http://schemas.openxmlformats.org/officeDocument/2006/relationships/tags" Target="../tags/tag6.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slideLayout" Target="../slideLayouts/slideLayout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8" Type="http://schemas.openxmlformats.org/officeDocument/2006/relationships/tags" Target="../tags/tag9.xml"/><Relationship Id="rId51" Type="http://schemas.openxmlformats.org/officeDocument/2006/relationships/tags" Target="../tags/tag5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20" Type="http://schemas.openxmlformats.org/officeDocument/2006/relationships/tags" Target="../tags/tag21.xml"/><Relationship Id="rId41" Type="http://schemas.openxmlformats.org/officeDocument/2006/relationships/tags" Target="../tags/tag42.xml"/><Relationship Id="rId1" Type="http://schemas.openxmlformats.org/officeDocument/2006/relationships/tags" Target="../tags/tag2.xml"/><Relationship Id="rId6" Type="http://schemas.openxmlformats.org/officeDocument/2006/relationships/tags" Target="../tags/tag7.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notesSlide" Target="../notesSlides/notesSlide7.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slideLayout" Target="../slideLayouts/slideLayout2.xml"/><Relationship Id="rId2" Type="http://schemas.openxmlformats.org/officeDocument/2006/relationships/tags" Target="../tags/tag55.xml"/><Relationship Id="rId16" Type="http://schemas.openxmlformats.org/officeDocument/2006/relationships/image" Target="../media/image7.pn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image" Target="../media/image6.png"/><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67.xml"/><Relationship Id="rId7"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10" Type="http://schemas.openxmlformats.org/officeDocument/2006/relationships/image" Target="../media/image9.png"/><Relationship Id="rId4" Type="http://schemas.openxmlformats.org/officeDocument/2006/relationships/tags" Target="../tags/tag68.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73.xml"/><Relationship Id="rId7" Type="http://schemas.openxmlformats.org/officeDocument/2006/relationships/image" Target="../media/image11.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128440" y="4427620"/>
            <a:ext cx="2726592" cy="415498"/>
          </a:xfrm>
          <a:prstGeom prst="rect">
            <a:avLst/>
          </a:prstGeom>
        </p:spPr>
        <p:txBody>
          <a:bodyPr wrap="square">
            <a:spAutoFit/>
          </a:bodyPr>
          <a:lstStyle/>
          <a:p>
            <a:pPr algn="r"/>
            <a:r>
              <a:rPr lang="en-US" altLang="zh-CN" sz="1050" dirty="0">
                <a:solidFill>
                  <a:srgbClr val="495589"/>
                </a:solidFill>
                <a:cs typeface="+mn-ea"/>
                <a:sym typeface="+mn-lt"/>
              </a:rPr>
              <a:t>CS2204 </a:t>
            </a:r>
            <a:r>
              <a:rPr lang="zh-CN" altLang="en-US" sz="1050" dirty="0">
                <a:solidFill>
                  <a:srgbClr val="495589"/>
                </a:solidFill>
                <a:cs typeface="+mn-ea"/>
                <a:sym typeface="+mn-lt"/>
              </a:rPr>
              <a:t>张奥琳</a:t>
            </a:r>
            <a:endParaRPr lang="en-US" altLang="zh-CN" sz="1050" dirty="0">
              <a:solidFill>
                <a:srgbClr val="495589"/>
              </a:solidFill>
              <a:cs typeface="+mn-ea"/>
              <a:sym typeface="+mn-lt"/>
            </a:endParaRPr>
          </a:p>
          <a:p>
            <a:pPr algn="r"/>
            <a:r>
              <a:rPr lang="en-US" altLang="zh-CN" sz="1050" dirty="0">
                <a:solidFill>
                  <a:srgbClr val="495589"/>
                </a:solidFill>
                <a:cs typeface="+mn-ea"/>
                <a:sym typeface="+mn-lt"/>
              </a:rPr>
              <a:t>CS2204 </a:t>
            </a:r>
            <a:r>
              <a:rPr lang="zh-CN" altLang="en-US" sz="1050" dirty="0">
                <a:solidFill>
                  <a:srgbClr val="495589"/>
                </a:solidFill>
                <a:cs typeface="+mn-ea"/>
                <a:sym typeface="+mn-lt"/>
              </a:rPr>
              <a:t>李林嵘</a:t>
            </a:r>
          </a:p>
        </p:txBody>
      </p:sp>
      <p:grpSp>
        <p:nvGrpSpPr>
          <p:cNvPr id="4" name="组合 3"/>
          <p:cNvGrpSpPr/>
          <p:nvPr/>
        </p:nvGrpSpPr>
        <p:grpSpPr>
          <a:xfrm>
            <a:off x="8505272" y="330899"/>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矩形 20"/>
          <p:cNvSpPr/>
          <p:nvPr/>
        </p:nvSpPr>
        <p:spPr bwMode="auto">
          <a:xfrm>
            <a:off x="1863283" y="3419156"/>
            <a:ext cx="2728815" cy="253916"/>
          </a:xfrm>
          <a:prstGeom prst="rect">
            <a:avLst/>
          </a:prstGeom>
        </p:spPr>
        <p:txBody>
          <a:bodyPr wrap="square">
            <a:spAutoFit/>
          </a:bodyPr>
          <a:lstStyle/>
          <a:p>
            <a:pPr>
              <a:defRPr/>
            </a:pPr>
            <a:r>
              <a:rPr lang="zh-CN" altLang="en-US" sz="1050" kern="100" dirty="0">
                <a:solidFill>
                  <a:srgbClr val="495589"/>
                </a:solidFill>
                <a:cs typeface="+mn-ea"/>
                <a:sym typeface="+mn-lt"/>
              </a:rPr>
              <a:t>小恐龙队</a:t>
            </a:r>
          </a:p>
        </p:txBody>
      </p:sp>
      <p:sp>
        <p:nvSpPr>
          <p:cNvPr id="28" name="矩形 27"/>
          <p:cNvSpPr/>
          <p:nvPr/>
        </p:nvSpPr>
        <p:spPr bwMode="auto">
          <a:xfrm>
            <a:off x="1850170" y="1676010"/>
            <a:ext cx="3602268" cy="769441"/>
          </a:xfrm>
          <a:prstGeom prst="rect">
            <a:avLst/>
          </a:prstGeom>
        </p:spPr>
        <p:txBody>
          <a:bodyPr wrap="none">
            <a:spAutoFit/>
          </a:bodyPr>
          <a:lstStyle/>
          <a:p>
            <a:pPr>
              <a:defRPr/>
            </a:pPr>
            <a:r>
              <a:rPr lang="en-US" altLang="zh-CN" sz="4400" b="1" kern="100" dirty="0">
                <a:solidFill>
                  <a:srgbClr val="495589"/>
                </a:solidFill>
                <a:cs typeface="+mn-ea"/>
                <a:sym typeface="+mn-lt"/>
              </a:rPr>
              <a:t>RISCV</a:t>
            </a:r>
            <a:r>
              <a:rPr lang="zh-CN" altLang="en-US" sz="4400" b="1" kern="100" dirty="0">
                <a:solidFill>
                  <a:srgbClr val="495589"/>
                </a:solidFill>
                <a:cs typeface="+mn-ea"/>
                <a:sym typeface="+mn-lt"/>
              </a:rPr>
              <a:t>小恐龙</a:t>
            </a:r>
          </a:p>
        </p:txBody>
      </p:sp>
      <p:sp>
        <p:nvSpPr>
          <p:cNvPr id="24" name="文本框 23"/>
          <p:cNvSpPr txBox="1"/>
          <p:nvPr/>
        </p:nvSpPr>
        <p:spPr>
          <a:xfrm>
            <a:off x="1877064" y="2394487"/>
            <a:ext cx="6085114" cy="789512"/>
          </a:xfrm>
          <a:prstGeom prst="rect">
            <a:avLst/>
          </a:prstGeom>
          <a:noFill/>
        </p:spPr>
        <p:txBody>
          <a:bodyPr wrap="square">
            <a:spAutoFit/>
          </a:bodyPr>
          <a:lstStyle/>
          <a:p>
            <a:pPr>
              <a:lnSpc>
                <a:spcPct val="150000"/>
              </a:lnSpc>
            </a:pPr>
            <a:r>
              <a:rPr kumimoji="0" lang="zh-CN" altLang="en-US" sz="1050" b="0" i="0" u="none" strike="noStrike" kern="0" cap="none" spc="0" normalizeH="0" baseline="0" noProof="0" dirty="0">
                <a:ln>
                  <a:noFill/>
                </a:ln>
                <a:solidFill>
                  <a:schemeClr val="tx1">
                    <a:lumMod val="50000"/>
                    <a:lumOff val="50000"/>
                  </a:schemeClr>
                </a:solidFill>
                <a:effectLst/>
                <a:uLnTx/>
                <a:uFillTx/>
                <a:cs typeface="+mn-ea"/>
                <a:sym typeface="+mn-lt"/>
              </a:rPr>
              <a:t>华中科技大学</a:t>
            </a:r>
            <a:endParaRPr kumimoji="0" lang="en-US" altLang="zh-CN" sz="1050" b="0" i="0" u="none" strike="noStrike" kern="0" cap="none" spc="0" normalizeH="0" baseline="0" noProof="0" dirty="0">
              <a:ln>
                <a:noFill/>
              </a:ln>
              <a:solidFill>
                <a:schemeClr val="tx1">
                  <a:lumMod val="50000"/>
                  <a:lumOff val="50000"/>
                </a:schemeClr>
              </a:solidFill>
              <a:effectLst/>
              <a:uLnTx/>
              <a:uFillTx/>
              <a:cs typeface="+mn-ea"/>
              <a:sym typeface="+mn-lt"/>
            </a:endParaRPr>
          </a:p>
          <a:p>
            <a:pPr>
              <a:lnSpc>
                <a:spcPct val="150000"/>
              </a:lnSpc>
            </a:pPr>
            <a:r>
              <a:rPr lang="zh-CN" altLang="en-US" sz="1050" kern="0" dirty="0">
                <a:solidFill>
                  <a:schemeClr val="tx1">
                    <a:lumMod val="50000"/>
                    <a:lumOff val="50000"/>
                  </a:schemeClr>
                </a:solidFill>
                <a:cs typeface="+mn-ea"/>
                <a:sym typeface="+mn-lt"/>
              </a:rPr>
              <a:t>计算机科学与技术学院</a:t>
            </a:r>
            <a:endParaRPr lang="en-US" altLang="zh-CN" sz="1050" kern="0" dirty="0">
              <a:solidFill>
                <a:schemeClr val="tx1">
                  <a:lumMod val="50000"/>
                  <a:lumOff val="50000"/>
                </a:schemeClr>
              </a:solidFill>
              <a:cs typeface="+mn-ea"/>
              <a:sym typeface="+mn-lt"/>
            </a:endParaRPr>
          </a:p>
          <a:p>
            <a:pPr>
              <a:lnSpc>
                <a:spcPct val="150000"/>
              </a:lnSpc>
            </a:pPr>
            <a:r>
              <a:rPr kumimoji="0" lang="zh-CN" altLang="en-US" sz="1050" b="0" i="0" u="none" strike="noStrike" kern="0" cap="none" spc="0" normalizeH="0" baseline="0" noProof="0" dirty="0">
                <a:ln>
                  <a:noFill/>
                </a:ln>
                <a:solidFill>
                  <a:schemeClr val="tx1">
                    <a:lumMod val="50000"/>
                    <a:lumOff val="50000"/>
                  </a:schemeClr>
                </a:solidFill>
                <a:effectLst/>
                <a:uLnTx/>
                <a:uFillTx/>
                <a:cs typeface="+mn-ea"/>
                <a:sym typeface="+mn-lt"/>
              </a:rPr>
              <a:t>硬件综合训练团队任务</a:t>
            </a:r>
          </a:p>
        </p:txBody>
      </p:sp>
      <p:cxnSp>
        <p:nvCxnSpPr>
          <p:cNvPr id="11" name="直接连接符 10"/>
          <p:cNvCxnSpPr/>
          <p:nvPr/>
        </p:nvCxnSpPr>
        <p:spPr>
          <a:xfrm>
            <a:off x="1966562" y="3226685"/>
            <a:ext cx="366503" cy="0"/>
          </a:xfrm>
          <a:prstGeom prst="line">
            <a:avLst/>
          </a:prstGeom>
          <a:ln w="28575">
            <a:solidFill>
              <a:srgbClr val="49558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718562" y="141873"/>
            <a:ext cx="1706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硬件按钮实现</a:t>
            </a:r>
          </a:p>
        </p:txBody>
      </p:sp>
      <p:sp>
        <p:nvSpPr>
          <p:cNvPr id="46" name="文本框 4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821397" y="1232343"/>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chemeClr val="bg1"/>
                </a:solidFill>
                <a:latin typeface="+mn-lt"/>
                <a:ea typeface="+mn-ea"/>
                <a:cs typeface="+mn-ea"/>
                <a:sym typeface="+mn-lt"/>
              </a:rPr>
              <a:t>研究方法</a:t>
            </a:r>
          </a:p>
        </p:txBody>
      </p:sp>
      <p:sp>
        <p:nvSpPr>
          <p:cNvPr id="48" name="文本框 4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030611" y="2137853"/>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chemeClr val="bg1"/>
                </a:solidFill>
                <a:latin typeface="+mn-lt"/>
                <a:ea typeface="+mn-ea"/>
                <a:cs typeface="+mn-ea"/>
                <a:sym typeface="+mn-lt"/>
              </a:rPr>
              <a:t>研究方法</a:t>
            </a:r>
          </a:p>
        </p:txBody>
      </p:sp>
      <p:sp>
        <p:nvSpPr>
          <p:cNvPr id="49" name="矩形 4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440388" y="2502118"/>
            <a:ext cx="2185851" cy="1041182"/>
          </a:xfrm>
          <a:prstGeom prst="rect">
            <a:avLst/>
          </a:prstGeom>
        </p:spPr>
        <p:txBody>
          <a:bodyPr wrap="square">
            <a:spAutoFit/>
          </a:bodyPr>
          <a:lstStyle/>
          <a:p>
            <a:pPr algn="ctr" fontAlgn="base">
              <a:lnSpc>
                <a:spcPct val="150000"/>
              </a:lnSpc>
              <a:spcBef>
                <a:spcPct val="0"/>
              </a:spcBef>
              <a:spcAft>
                <a:spcPct val="0"/>
              </a:spcAft>
              <a:defRPr/>
            </a:pPr>
            <a:r>
              <a:rPr kumimoji="0" lang="zh-CN" altLang="en-US" sz="1050" b="0" i="0" u="none" strike="noStrike" kern="1200" cap="none" spc="0" normalizeH="0" baseline="0" noProof="0" dirty="0">
                <a:ln>
                  <a:noFill/>
                </a:ln>
                <a:solidFill>
                  <a:schemeClr val="bg1"/>
                </a:solidFill>
                <a:effectLst/>
                <a:uLnTx/>
                <a:uFillTx/>
                <a:cs typeface="+mn-ea"/>
                <a:sym typeface="+mn-lt"/>
              </a:rPr>
              <a:t>您的内容打在这里，或者通过复制您的文本后，在此框中选择粘贴，并选择只保留文字，建议使用黑体字体。</a:t>
            </a:r>
            <a:endParaRPr lang="en-US" altLang="zh-CN" sz="1050" dirty="0">
              <a:solidFill>
                <a:schemeClr val="bg1"/>
              </a:solidFill>
              <a:cs typeface="+mn-ea"/>
              <a:sym typeface="+mn-lt"/>
            </a:endParaRPr>
          </a:p>
        </p:txBody>
      </p:sp>
      <p:sp>
        <p:nvSpPr>
          <p:cNvPr id="2" name="思想气泡: 云 1"/>
          <p:cNvSpPr/>
          <p:nvPr/>
        </p:nvSpPr>
        <p:spPr>
          <a:xfrm>
            <a:off x="851982" y="982247"/>
            <a:ext cx="2037455" cy="104118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已经有了</a:t>
            </a:r>
            <a:r>
              <a:rPr lang="en-US" altLang="zh-CN" dirty="0"/>
              <a:t>CPU</a:t>
            </a:r>
            <a:r>
              <a:rPr lang="zh-CN" altLang="en-US" dirty="0"/>
              <a:t>和显示器了，该怎么玩？</a:t>
            </a:r>
          </a:p>
        </p:txBody>
      </p:sp>
      <p:sp>
        <p:nvSpPr>
          <p:cNvPr id="5" name="卷形: 水平 4"/>
          <p:cNvSpPr/>
          <p:nvPr/>
        </p:nvSpPr>
        <p:spPr>
          <a:xfrm>
            <a:off x="892920" y="2192065"/>
            <a:ext cx="6428416" cy="1138397"/>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经过调研我们发现，往届学长有实现过键盘功能，但是由于板子自身限制，会导致键盘电压不足而导致的操作失灵。</a:t>
            </a:r>
          </a:p>
        </p:txBody>
      </p:sp>
      <p:sp>
        <p:nvSpPr>
          <p:cNvPr id="6" name="波形 5"/>
          <p:cNvSpPr/>
          <p:nvPr/>
        </p:nvSpPr>
        <p:spPr>
          <a:xfrm>
            <a:off x="893036" y="3526841"/>
            <a:ext cx="6508196" cy="923606"/>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ym typeface="+mn-ea"/>
              </a:rPr>
              <a:t>鉴于我们游戏所需要的操作并不是很多，所以我们使用了开发板自带的按钮。</a:t>
            </a:r>
            <a:endParaRPr lang="zh-CN" altLang="en-US" dirty="0"/>
          </a:p>
        </p:txBody>
      </p:sp>
      <p:pic>
        <p:nvPicPr>
          <p:cNvPr id="19459" name="图片 3"/>
          <p:cNvPicPr>
            <a:picLocks noChangeAspect="1"/>
          </p:cNvPicPr>
          <p:nvPr>
            <p:custDataLst>
              <p:tags r:id="rId1"/>
            </p:custDataLst>
          </p:nvPr>
        </p:nvPicPr>
        <p:blipFill>
          <a:blip r:embed="rId4"/>
          <a:stretch>
            <a:fillRect/>
          </a:stretch>
        </p:blipFill>
        <p:spPr>
          <a:xfrm>
            <a:off x="5933440" y="394335"/>
            <a:ext cx="2421890" cy="179768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351690" y="392584"/>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03175" y="277168"/>
            <a:ext cx="1078730" cy="230832"/>
          </a:xfrm>
          <a:prstGeom prst="rect">
            <a:avLst/>
          </a:prstGeom>
        </p:spPr>
        <p:txBody>
          <a:bodyPr wrap="square">
            <a:spAutoFit/>
          </a:bodyPr>
          <a:lstStyle/>
          <a:p>
            <a:pPr algn="dist"/>
            <a:r>
              <a:rPr lang="en-US" altLang="zh-CN" sz="900" dirty="0">
                <a:solidFill>
                  <a:schemeClr val="bg1"/>
                </a:solidFill>
                <a:cs typeface="+mn-ea"/>
                <a:sym typeface="+mn-lt"/>
              </a:rPr>
              <a:t>XX</a:t>
            </a:r>
            <a:r>
              <a:rPr lang="zh-CN" altLang="en-US" sz="900" dirty="0">
                <a:solidFill>
                  <a:schemeClr val="bg1"/>
                </a:solidFill>
                <a:cs typeface="+mn-ea"/>
                <a:sym typeface="+mn-lt"/>
              </a:rPr>
              <a:t>大学</a:t>
            </a:r>
            <a:endParaRPr lang="en-US" altLang="zh-CN" sz="900" dirty="0">
              <a:solidFill>
                <a:schemeClr val="bg1"/>
              </a:solidFill>
              <a:cs typeface="+mn-ea"/>
              <a:sym typeface="+mn-lt"/>
            </a:endParaRPr>
          </a:p>
        </p:txBody>
      </p:sp>
      <p:grpSp>
        <p:nvGrpSpPr>
          <p:cNvPr id="4" name="组合 3"/>
          <p:cNvGrpSpPr/>
          <p:nvPr/>
        </p:nvGrpSpPr>
        <p:grpSpPr>
          <a:xfrm>
            <a:off x="8505272" y="330899"/>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978940" y="1727204"/>
            <a:ext cx="7186121" cy="1517427"/>
            <a:chOff x="1151056" y="1727204"/>
            <a:chExt cx="7186121" cy="1517427"/>
          </a:xfrm>
        </p:grpSpPr>
        <p:sp>
          <p:nvSpPr>
            <p:cNvPr id="20" name="矩形 19"/>
            <p:cNvSpPr/>
            <p:nvPr/>
          </p:nvSpPr>
          <p:spPr bwMode="auto">
            <a:xfrm>
              <a:off x="2636798" y="2001240"/>
              <a:ext cx="2236510" cy="707886"/>
            </a:xfrm>
            <a:prstGeom prst="rect">
              <a:avLst/>
            </a:prstGeom>
          </p:spPr>
          <p:txBody>
            <a:bodyPr wrap="none">
              <a:spAutoFit/>
            </a:bodyPr>
            <a:lstStyle/>
            <a:p>
              <a:r>
                <a:rPr lang="zh-CN" altLang="en-US" sz="4000" b="1" kern="100" dirty="0">
                  <a:solidFill>
                    <a:srgbClr val="495589"/>
                  </a:solidFill>
                  <a:cs typeface="+mn-ea"/>
                  <a:sym typeface="+mn-lt"/>
                </a:rPr>
                <a:t>软件部分</a:t>
              </a:r>
            </a:p>
          </p:txBody>
        </p:sp>
        <p:sp>
          <p:nvSpPr>
            <p:cNvPr id="22" name="文本框 21"/>
            <p:cNvSpPr txBox="1"/>
            <p:nvPr/>
          </p:nvSpPr>
          <p:spPr>
            <a:xfrm>
              <a:off x="2654728" y="2697494"/>
              <a:ext cx="5682449" cy="547137"/>
            </a:xfrm>
            <a:prstGeom prst="rect">
              <a:avLst/>
            </a:prstGeom>
            <a:noFill/>
          </p:spPr>
          <p:txBody>
            <a:bodyPr wrap="square">
              <a:spAutoFit/>
            </a:bodyPr>
            <a:lstStyle>
              <a:defPPr>
                <a:defRPr lang="zh-CN"/>
              </a:defPPr>
              <a:lvl1pPr algn="ctr">
                <a:lnSpc>
                  <a:spcPct val="150000"/>
                </a:lnSpc>
                <a:defRPr kumimoji="0" sz="1050" b="0" i="0" u="none" strike="noStrike" kern="0" cap="none" spc="0" normalizeH="0" baseline="0">
                  <a:ln>
                    <a:noFill/>
                  </a:ln>
                  <a:solidFill>
                    <a:schemeClr val="tx1">
                      <a:lumMod val="50000"/>
                      <a:lumOff val="50000"/>
                    </a:schemeClr>
                  </a:solidFill>
                  <a:effectLst/>
                  <a:uLnTx/>
                  <a:uFillTx/>
                  <a:latin typeface="汉仪旗黑-50S" panose="00020600040101010101" charset="-122"/>
                  <a:ea typeface="汉仪旗黑-50S" panose="00020600040101010101" charset="-122"/>
                  <a:cs typeface="汉仪旗黑-50S" panose="00020600040101010101" charset="-122"/>
                </a:defRPr>
              </a:lvl1pPr>
            </a:lstStyle>
            <a:p>
              <a:pPr algn="l"/>
              <a:r>
                <a:rPr lang="zh-CN" altLang="en-US" dirty="0">
                  <a:latin typeface="+mn-lt"/>
                  <a:ea typeface="+mn-ea"/>
                  <a:cs typeface="+mn-ea"/>
                  <a:sym typeface="+mn-lt"/>
                </a:rPr>
                <a:t>软件部分在前期开发的时候基于</a:t>
              </a:r>
              <a:r>
                <a:rPr lang="en-US" altLang="zh-CN" dirty="0">
                  <a:latin typeface="+mn-lt"/>
                  <a:ea typeface="+mn-ea"/>
                  <a:cs typeface="+mn-ea"/>
                  <a:sym typeface="+mn-lt"/>
                </a:rPr>
                <a:t>SDL2</a:t>
              </a:r>
              <a:r>
                <a:rPr lang="zh-CN" altLang="en-US" dirty="0">
                  <a:latin typeface="+mn-lt"/>
                  <a:ea typeface="+mn-ea"/>
                  <a:cs typeface="+mn-ea"/>
                  <a:sym typeface="+mn-lt"/>
                </a:rPr>
                <a:t>库在</a:t>
              </a:r>
              <a:r>
                <a:rPr lang="en-US" altLang="zh-CN" dirty="0">
                  <a:latin typeface="+mn-lt"/>
                  <a:ea typeface="+mn-ea"/>
                  <a:cs typeface="+mn-ea"/>
                  <a:sym typeface="+mn-lt"/>
                </a:rPr>
                <a:t>x86_64</a:t>
              </a:r>
              <a:r>
                <a:rPr lang="zh-CN" altLang="en-US" dirty="0">
                  <a:latin typeface="+mn-lt"/>
                  <a:ea typeface="+mn-ea"/>
                  <a:cs typeface="+mn-ea"/>
                  <a:sym typeface="+mn-lt"/>
                </a:rPr>
                <a:t>平台上进行开发，实现游戏基本逻辑。</a:t>
              </a:r>
              <a:endParaRPr lang="en-US" altLang="zh-CN" dirty="0">
                <a:latin typeface="+mn-lt"/>
                <a:ea typeface="+mn-ea"/>
                <a:cs typeface="+mn-ea"/>
                <a:sym typeface="+mn-lt"/>
              </a:endParaRPr>
            </a:p>
            <a:p>
              <a:pPr algn="l"/>
              <a:r>
                <a:rPr lang="zh-CN" altLang="en-US" dirty="0">
                  <a:latin typeface="+mn-lt"/>
                  <a:ea typeface="+mn-ea"/>
                  <a:cs typeface="+mn-ea"/>
                  <a:sym typeface="+mn-lt"/>
                </a:rPr>
                <a:t>为了能够在一个裸机中也能够运行，除了</a:t>
              </a:r>
              <a:r>
                <a:rPr lang="en-US" altLang="zh-CN" dirty="0">
                  <a:latin typeface="+mn-lt"/>
                  <a:ea typeface="+mn-ea"/>
                  <a:cs typeface="+mn-ea"/>
                  <a:sym typeface="+mn-lt"/>
                </a:rPr>
                <a:t>SDL</a:t>
              </a:r>
              <a:r>
                <a:rPr lang="zh-CN" altLang="en-US" dirty="0">
                  <a:latin typeface="+mn-lt"/>
                  <a:ea typeface="+mn-ea"/>
                  <a:cs typeface="+mn-ea"/>
                  <a:sym typeface="+mn-lt"/>
                </a:rPr>
                <a:t>以外不能适用其它标准库或第三方库</a:t>
              </a:r>
            </a:p>
          </p:txBody>
        </p:sp>
        <p:sp>
          <p:nvSpPr>
            <p:cNvPr id="23" name="矩形 22"/>
            <p:cNvSpPr/>
            <p:nvPr/>
          </p:nvSpPr>
          <p:spPr>
            <a:xfrm>
              <a:off x="2680566" y="1727204"/>
              <a:ext cx="870751"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65000"/>
                      <a:lumOff val="35000"/>
                    </a:schemeClr>
                  </a:solidFill>
                  <a:cs typeface="+mn-ea"/>
                  <a:sym typeface="+mn-lt"/>
                </a:rPr>
                <a:t>Software part</a:t>
              </a:r>
            </a:p>
          </p:txBody>
        </p:sp>
        <p:grpSp>
          <p:nvGrpSpPr>
            <p:cNvPr id="2" name="组合 1"/>
            <p:cNvGrpSpPr/>
            <p:nvPr/>
          </p:nvGrpSpPr>
          <p:grpSpPr>
            <a:xfrm>
              <a:off x="1151056" y="1828127"/>
              <a:ext cx="1353336" cy="1353336"/>
              <a:chOff x="1194341" y="1871412"/>
              <a:chExt cx="1226130" cy="1226130"/>
            </a:xfrm>
          </p:grpSpPr>
          <p:sp>
            <p:nvSpPr>
              <p:cNvPr id="26" name="椭圆 25"/>
              <p:cNvSpPr/>
              <p:nvPr/>
            </p:nvSpPr>
            <p:spPr>
              <a:xfrm>
                <a:off x="1194341" y="1871412"/>
                <a:ext cx="1226130" cy="1226130"/>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文本框 6"/>
              <p:cNvSpPr txBox="1">
                <a:spLocks noChangeArrowheads="1"/>
              </p:cNvSpPr>
              <p:nvPr/>
            </p:nvSpPr>
            <p:spPr bwMode="auto">
              <a:xfrm>
                <a:off x="1317239" y="2080113"/>
                <a:ext cx="970532" cy="836542"/>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altLang="zh-CN" sz="5400" dirty="0">
                    <a:latin typeface="+mn-lt"/>
                    <a:ea typeface="+mn-ea"/>
                    <a:cs typeface="+mn-ea"/>
                    <a:sym typeface="+mn-lt"/>
                  </a:rPr>
                  <a:t>02</a:t>
                </a:r>
                <a:endParaRPr lang="zh-CN" altLang="en-US" sz="5400" dirty="0">
                  <a:latin typeface="+mn-lt"/>
                  <a:ea typeface="+mn-ea"/>
                  <a:cs typeface="+mn-ea"/>
                  <a:sym typeface="+mn-lt"/>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402448" y="141873"/>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sz="2800" dirty="0">
                <a:sym typeface="+mn-lt"/>
              </a:rPr>
              <a:t>大体框架确定</a:t>
            </a:r>
          </a:p>
        </p:txBody>
      </p:sp>
      <p:sp>
        <p:nvSpPr>
          <p:cNvPr id="13" name="泪滴形 12"/>
          <p:cNvSpPr/>
          <p:nvPr>
            <p:custDataLst>
              <p:tags r:id="rId1"/>
            </p:custDataLst>
          </p:nvPr>
        </p:nvSpPr>
        <p:spPr>
          <a:xfrm>
            <a:off x="3412433" y="2831537"/>
            <a:ext cx="1113915" cy="1113916"/>
          </a:xfrm>
          <a:prstGeom prst="teardrop">
            <a:avLst/>
          </a:prstGeom>
          <a:solidFill>
            <a:srgbClr val="49558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泪滴形 13"/>
          <p:cNvSpPr/>
          <p:nvPr>
            <p:custDataLst>
              <p:tags r:id="rId2"/>
            </p:custDataLst>
          </p:nvPr>
        </p:nvSpPr>
        <p:spPr>
          <a:xfrm flipV="1">
            <a:off x="3412433" y="1617188"/>
            <a:ext cx="1113915" cy="1113916"/>
          </a:xfrm>
          <a:prstGeom prst="teardrop">
            <a:avLst/>
          </a:prstGeom>
          <a:solidFill>
            <a:srgbClr val="E3873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泪滴形 14"/>
          <p:cNvSpPr/>
          <p:nvPr>
            <p:custDataLst>
              <p:tags r:id="rId3"/>
            </p:custDataLst>
          </p:nvPr>
        </p:nvSpPr>
        <p:spPr>
          <a:xfrm flipH="1">
            <a:off x="4617652" y="2840668"/>
            <a:ext cx="1113915" cy="1113916"/>
          </a:xfrm>
          <a:prstGeom prst="teardrop">
            <a:avLst/>
          </a:prstGeom>
          <a:solidFill>
            <a:srgbClr val="E3873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泪滴形 15"/>
          <p:cNvSpPr/>
          <p:nvPr>
            <p:custDataLst>
              <p:tags r:id="rId4"/>
            </p:custDataLst>
          </p:nvPr>
        </p:nvSpPr>
        <p:spPr>
          <a:xfrm flipH="1" flipV="1">
            <a:off x="4617652" y="1626319"/>
            <a:ext cx="1113915" cy="1113916"/>
          </a:xfrm>
          <a:prstGeom prst="teardrop">
            <a:avLst/>
          </a:prstGeom>
          <a:solidFill>
            <a:srgbClr val="49558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custDataLst>
              <p:tags r:id="rId5"/>
            </p:custDataLst>
          </p:nvPr>
        </p:nvGrpSpPr>
        <p:grpSpPr>
          <a:xfrm>
            <a:off x="3821420" y="3173616"/>
            <a:ext cx="403638" cy="405423"/>
            <a:chOff x="5394325" y="2859088"/>
            <a:chExt cx="358775" cy="360362"/>
          </a:xfrm>
          <a:solidFill>
            <a:schemeClr val="bg1"/>
          </a:solidFill>
        </p:grpSpPr>
        <p:sp>
          <p:nvSpPr>
            <p:cNvPr id="26" name="AutoShape 37"/>
            <p:cNvSpPr/>
            <p:nvPr>
              <p:custDataLst>
                <p:tags r:id="rId22"/>
              </p:custDataLst>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29" name="AutoShape 38"/>
            <p:cNvSpPr/>
            <p:nvPr>
              <p:custDataLst>
                <p:tags r:id="rId23"/>
              </p:custDataLst>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30" name="AutoShape 39"/>
            <p:cNvSpPr/>
            <p:nvPr>
              <p:custDataLst>
                <p:tags r:id="rId24"/>
              </p:custDataLst>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31" name="AutoShape 40"/>
            <p:cNvSpPr/>
            <p:nvPr>
              <p:custDataLst>
                <p:tags r:id="rId25"/>
              </p:custDataLst>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32" name="AutoShape 41"/>
            <p:cNvSpPr/>
            <p:nvPr>
              <p:custDataLst>
                <p:tags r:id="rId26"/>
              </p:custDataLst>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33" name="AutoShape 42"/>
            <p:cNvSpPr/>
            <p:nvPr>
              <p:custDataLst>
                <p:tags r:id="rId27"/>
              </p:custDataLst>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grpSp>
      <p:grpSp>
        <p:nvGrpSpPr>
          <p:cNvPr id="18" name="组合 17"/>
          <p:cNvGrpSpPr/>
          <p:nvPr>
            <p:custDataLst>
              <p:tags r:id="rId6"/>
            </p:custDataLst>
          </p:nvPr>
        </p:nvGrpSpPr>
        <p:grpSpPr>
          <a:xfrm>
            <a:off x="4915038" y="3191076"/>
            <a:ext cx="404076" cy="404076"/>
            <a:chOff x="5394312" y="2141343"/>
            <a:chExt cx="359165" cy="359165"/>
          </a:xfrm>
          <a:solidFill>
            <a:schemeClr val="bg1"/>
          </a:solidFill>
        </p:grpSpPr>
        <p:sp>
          <p:nvSpPr>
            <p:cNvPr id="23" name="AutoShape 56"/>
            <p:cNvSpPr/>
            <p:nvPr>
              <p:custDataLst>
                <p:tags r:id="rId19"/>
              </p:custDataLst>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24" name="AutoShape 57"/>
            <p:cNvSpPr/>
            <p:nvPr>
              <p:custDataLst>
                <p:tags r:id="rId20"/>
              </p:custDataLst>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25" name="AutoShape 58"/>
            <p:cNvSpPr/>
            <p:nvPr>
              <p:custDataLst>
                <p:tags r:id="rId21"/>
              </p:custDataLst>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grpSp>
      <p:sp>
        <p:nvSpPr>
          <p:cNvPr id="19" name="AutoShape 112"/>
          <p:cNvSpPr/>
          <p:nvPr>
            <p:custDataLst>
              <p:tags r:id="rId7"/>
            </p:custDataLst>
          </p:nvPr>
        </p:nvSpPr>
        <p:spPr bwMode="auto">
          <a:xfrm>
            <a:off x="4939409" y="1987282"/>
            <a:ext cx="405423" cy="4036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grpSp>
        <p:nvGrpSpPr>
          <p:cNvPr id="20" name="组合 19"/>
          <p:cNvGrpSpPr/>
          <p:nvPr>
            <p:custDataLst>
              <p:tags r:id="rId8"/>
            </p:custDataLst>
          </p:nvPr>
        </p:nvGrpSpPr>
        <p:grpSpPr>
          <a:xfrm flipH="1">
            <a:off x="3796533" y="2003477"/>
            <a:ext cx="404076" cy="404076"/>
            <a:chOff x="2473104" y="2145028"/>
            <a:chExt cx="359165" cy="359165"/>
          </a:xfrm>
          <a:solidFill>
            <a:schemeClr val="bg1"/>
          </a:solidFill>
        </p:grpSpPr>
        <p:sp>
          <p:nvSpPr>
            <p:cNvPr id="21" name="AutoShape 126"/>
            <p:cNvSpPr/>
            <p:nvPr>
              <p:custDataLst>
                <p:tags r:id="rId17"/>
              </p:custDataLst>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22" name="AutoShape 127"/>
            <p:cNvSpPr/>
            <p:nvPr>
              <p:custDataLst>
                <p:tags r:id="rId18"/>
              </p:custDataLst>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grpSp>
      <p:sp>
        <p:nvSpPr>
          <p:cNvPr id="34" name="文本框 3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9"/>
            </p:custDataLst>
          </p:nvPr>
        </p:nvSpPr>
        <p:spPr>
          <a:xfrm>
            <a:off x="1375084" y="1604371"/>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rgbClr val="495589"/>
                </a:solidFill>
                <a:latin typeface="+mn-lt"/>
                <a:ea typeface="+mn-ea"/>
                <a:cs typeface="+mn-ea"/>
                <a:sym typeface="+mn-lt"/>
              </a:rPr>
              <a:t>交叉编译</a:t>
            </a:r>
          </a:p>
        </p:txBody>
      </p:sp>
      <p:sp>
        <p:nvSpPr>
          <p:cNvPr id="35" name="矩形 3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custDataLst>
              <p:tags r:id="rId10"/>
            </p:custDataLst>
          </p:nvPr>
        </p:nvSpPr>
        <p:spPr>
          <a:xfrm>
            <a:off x="620485" y="1890259"/>
            <a:ext cx="2514599" cy="1031886"/>
          </a:xfrm>
          <a:prstGeom prst="rect">
            <a:avLst/>
          </a:prstGeom>
        </p:spPr>
        <p:txBody>
          <a:bodyPr wrap="square">
            <a:spAutoFit/>
          </a:bodyPr>
          <a:lstStyle/>
          <a:p>
            <a:pPr algn="ctr" fontAlgn="base">
              <a:lnSpc>
                <a:spcPct val="150000"/>
              </a:lnSpc>
              <a:spcBef>
                <a:spcPct val="0"/>
              </a:spcBef>
              <a:spcAft>
                <a:spcPct val="0"/>
              </a:spcAft>
              <a:defRPr/>
            </a:pPr>
            <a:r>
              <a:rPr lang="zh-CN" altLang="en-US" sz="1050" dirty="0">
                <a:solidFill>
                  <a:schemeClr val="tx1">
                    <a:lumMod val="65000"/>
                    <a:lumOff val="35000"/>
                  </a:schemeClr>
                </a:solidFill>
                <a:cs typeface="+mn-ea"/>
                <a:sym typeface="+mn-lt"/>
              </a:rPr>
              <a:t>为了能够让编写的游戏最后能够上板，要通过交叉编译的方式，在</a:t>
            </a:r>
            <a:r>
              <a:rPr lang="en-US" altLang="zh-CN" sz="1050" dirty="0">
                <a:solidFill>
                  <a:schemeClr val="tx1">
                    <a:lumMod val="65000"/>
                    <a:lumOff val="35000"/>
                  </a:schemeClr>
                </a:solidFill>
                <a:cs typeface="+mn-ea"/>
                <a:sym typeface="+mn-lt"/>
              </a:rPr>
              <a:t>x86_64</a:t>
            </a:r>
            <a:r>
              <a:rPr lang="zh-CN" altLang="en-US" sz="1050" dirty="0">
                <a:solidFill>
                  <a:schemeClr val="tx1">
                    <a:lumMod val="65000"/>
                    <a:lumOff val="35000"/>
                  </a:schemeClr>
                </a:solidFill>
                <a:cs typeface="+mn-ea"/>
                <a:sym typeface="+mn-lt"/>
              </a:rPr>
              <a:t>平台上编译生成适用于</a:t>
            </a:r>
            <a:r>
              <a:rPr lang="en-US" altLang="zh-CN" sz="1050" dirty="0">
                <a:solidFill>
                  <a:schemeClr val="tx1">
                    <a:lumMod val="65000"/>
                    <a:lumOff val="35000"/>
                  </a:schemeClr>
                </a:solidFill>
                <a:cs typeface="+mn-ea"/>
                <a:sym typeface="+mn-lt"/>
              </a:rPr>
              <a:t>RISCV</a:t>
            </a:r>
            <a:r>
              <a:rPr lang="zh-CN" altLang="en-US" sz="1050" dirty="0">
                <a:solidFill>
                  <a:schemeClr val="tx1">
                    <a:lumMod val="65000"/>
                    <a:lumOff val="35000"/>
                  </a:schemeClr>
                </a:solidFill>
                <a:cs typeface="+mn-ea"/>
                <a:sym typeface="+mn-lt"/>
              </a:rPr>
              <a:t>架构的可执行文件</a:t>
            </a:r>
            <a:endParaRPr lang="en-US" altLang="zh-CN" sz="1050" dirty="0">
              <a:solidFill>
                <a:schemeClr val="tx1">
                  <a:lumMod val="65000"/>
                  <a:lumOff val="35000"/>
                </a:schemeClr>
              </a:solidFill>
              <a:cs typeface="+mn-ea"/>
              <a:sym typeface="+mn-lt"/>
            </a:endParaRPr>
          </a:p>
        </p:txBody>
      </p:sp>
      <p:sp>
        <p:nvSpPr>
          <p:cNvPr id="36" name="文本框 3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11"/>
            </p:custDataLst>
          </p:nvPr>
        </p:nvSpPr>
        <p:spPr>
          <a:xfrm>
            <a:off x="1366375" y="3023869"/>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rgbClr val="495589"/>
                </a:solidFill>
                <a:latin typeface="+mn-lt"/>
                <a:ea typeface="+mn-ea"/>
                <a:cs typeface="+mn-ea"/>
                <a:sym typeface="+mn-lt"/>
              </a:rPr>
              <a:t>素材处理</a:t>
            </a:r>
          </a:p>
        </p:txBody>
      </p:sp>
      <p:sp>
        <p:nvSpPr>
          <p:cNvPr id="37" name="矩形 3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custDataLst>
              <p:tags r:id="rId12"/>
            </p:custDataLst>
          </p:nvPr>
        </p:nvSpPr>
        <p:spPr>
          <a:xfrm>
            <a:off x="611776" y="3309757"/>
            <a:ext cx="2514599" cy="789512"/>
          </a:xfrm>
          <a:prstGeom prst="rect">
            <a:avLst/>
          </a:prstGeom>
        </p:spPr>
        <p:txBody>
          <a:bodyPr wrap="square">
            <a:spAutoFit/>
          </a:bodyPr>
          <a:lstStyle/>
          <a:p>
            <a:pPr algn="ctr" fontAlgn="base">
              <a:lnSpc>
                <a:spcPct val="150000"/>
              </a:lnSpc>
              <a:spcBef>
                <a:spcPct val="0"/>
              </a:spcBef>
              <a:spcAft>
                <a:spcPct val="0"/>
              </a:spcAft>
              <a:defRPr/>
            </a:pPr>
            <a:r>
              <a:rPr lang="zh-CN" altLang="en-US" sz="1050" dirty="0">
                <a:solidFill>
                  <a:schemeClr val="tx1">
                    <a:lumMod val="65000"/>
                    <a:lumOff val="35000"/>
                  </a:schemeClr>
                </a:solidFill>
                <a:cs typeface="+mn-ea"/>
                <a:sym typeface="+mn-lt"/>
              </a:rPr>
              <a:t>游戏离不开图片素材，但是在裸机上不可能读取图片，所以只能把素材转换为像素数组，硬编码在代码中</a:t>
            </a:r>
            <a:endParaRPr lang="en-US" altLang="zh-CN" sz="1050" dirty="0">
              <a:solidFill>
                <a:schemeClr val="tx1">
                  <a:lumMod val="65000"/>
                  <a:lumOff val="35000"/>
                </a:schemeClr>
              </a:solidFill>
              <a:cs typeface="+mn-ea"/>
              <a:sym typeface="+mn-lt"/>
            </a:endParaRPr>
          </a:p>
        </p:txBody>
      </p:sp>
      <p:sp>
        <p:nvSpPr>
          <p:cNvPr id="38" name="文本框 3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13"/>
            </p:custDataLst>
          </p:nvPr>
        </p:nvSpPr>
        <p:spPr>
          <a:xfrm>
            <a:off x="6791817" y="1613080"/>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rgbClr val="495589"/>
                </a:solidFill>
                <a:latin typeface="+mn-lt"/>
                <a:ea typeface="+mn-ea"/>
                <a:cs typeface="+mn-ea"/>
                <a:sym typeface="+mn-lt"/>
              </a:rPr>
              <a:t>输入输出</a:t>
            </a:r>
          </a:p>
        </p:txBody>
      </p:sp>
      <p:sp>
        <p:nvSpPr>
          <p:cNvPr id="39" name="矩形 3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custDataLst>
              <p:tags r:id="rId14"/>
            </p:custDataLst>
          </p:nvPr>
        </p:nvSpPr>
        <p:spPr>
          <a:xfrm>
            <a:off x="6037216" y="1898968"/>
            <a:ext cx="2514599" cy="1031886"/>
          </a:xfrm>
          <a:prstGeom prst="rect">
            <a:avLst/>
          </a:prstGeom>
        </p:spPr>
        <p:txBody>
          <a:bodyPr wrap="square">
            <a:spAutoFit/>
          </a:bodyPr>
          <a:lstStyle/>
          <a:p>
            <a:pPr algn="ctr" fontAlgn="base">
              <a:lnSpc>
                <a:spcPct val="150000"/>
              </a:lnSpc>
              <a:spcBef>
                <a:spcPct val="0"/>
              </a:spcBef>
              <a:spcAft>
                <a:spcPct val="0"/>
              </a:spcAft>
              <a:defRPr/>
            </a:pPr>
            <a:r>
              <a:rPr lang="zh-CN" altLang="en-US" sz="1050" dirty="0">
                <a:solidFill>
                  <a:schemeClr val="tx1">
                    <a:lumMod val="65000"/>
                    <a:lumOff val="35000"/>
                  </a:schemeClr>
                </a:solidFill>
                <a:cs typeface="+mn-ea"/>
                <a:sym typeface="+mn-lt"/>
              </a:rPr>
              <a:t>因为最后要能够有一个输入输出系统展示成果，所以选则通过模拟</a:t>
            </a:r>
            <a:r>
              <a:rPr lang="en-US" altLang="zh-CN" sz="1050" dirty="0">
                <a:solidFill>
                  <a:schemeClr val="tx1">
                    <a:lumMod val="65000"/>
                    <a:lumOff val="35000"/>
                  </a:schemeClr>
                </a:solidFill>
                <a:cs typeface="+mn-ea"/>
                <a:sym typeface="+mn-lt"/>
              </a:rPr>
              <a:t>VGA</a:t>
            </a:r>
            <a:r>
              <a:rPr lang="zh-CN" altLang="en-US" sz="1050" dirty="0">
                <a:solidFill>
                  <a:schemeClr val="tx1">
                    <a:lumMod val="65000"/>
                    <a:lumOff val="35000"/>
                  </a:schemeClr>
                </a:solidFill>
                <a:cs typeface="+mn-ea"/>
                <a:sym typeface="+mn-lt"/>
              </a:rPr>
              <a:t>的方式做一个小游戏，使用板子上的按钮作为输入</a:t>
            </a:r>
            <a:endParaRPr lang="en-US" altLang="zh-CN" sz="1050" dirty="0">
              <a:solidFill>
                <a:schemeClr val="tx1">
                  <a:lumMod val="65000"/>
                  <a:lumOff val="35000"/>
                </a:schemeClr>
              </a:solidFill>
              <a:cs typeface="+mn-ea"/>
              <a:sym typeface="+mn-lt"/>
            </a:endParaRPr>
          </a:p>
        </p:txBody>
      </p:sp>
      <p:sp>
        <p:nvSpPr>
          <p:cNvPr id="40" name="文本框 3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15"/>
            </p:custDataLst>
          </p:nvPr>
        </p:nvSpPr>
        <p:spPr>
          <a:xfrm>
            <a:off x="6794329" y="3032578"/>
            <a:ext cx="982962"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rgbClr val="495589"/>
                </a:solidFill>
                <a:latin typeface="+mn-lt"/>
                <a:ea typeface="+mn-ea"/>
                <a:cs typeface="+mn-ea"/>
                <a:sym typeface="+mn-lt"/>
              </a:rPr>
              <a:t>使用</a:t>
            </a:r>
            <a:r>
              <a:rPr lang="en-US" altLang="zh-CN" sz="1600" b="0" dirty="0">
                <a:solidFill>
                  <a:srgbClr val="495589"/>
                </a:solidFill>
                <a:latin typeface="+mn-lt"/>
                <a:ea typeface="+mn-ea"/>
                <a:cs typeface="+mn-ea"/>
                <a:sym typeface="+mn-lt"/>
              </a:rPr>
              <a:t>C++</a:t>
            </a:r>
            <a:endParaRPr lang="zh-CN" altLang="en-US" sz="1600" b="0" dirty="0">
              <a:solidFill>
                <a:srgbClr val="495589"/>
              </a:solidFill>
              <a:latin typeface="+mn-lt"/>
              <a:ea typeface="+mn-ea"/>
              <a:cs typeface="+mn-ea"/>
              <a:sym typeface="+mn-lt"/>
            </a:endParaRPr>
          </a:p>
        </p:txBody>
      </p:sp>
      <p:sp>
        <p:nvSpPr>
          <p:cNvPr id="41" name="矩形 4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custDataLst>
              <p:tags r:id="rId16"/>
            </p:custDataLst>
          </p:nvPr>
        </p:nvSpPr>
        <p:spPr>
          <a:xfrm>
            <a:off x="6028507" y="3318466"/>
            <a:ext cx="2559987" cy="790666"/>
          </a:xfrm>
          <a:prstGeom prst="rect">
            <a:avLst/>
          </a:prstGeom>
        </p:spPr>
        <p:txBody>
          <a:bodyPr wrap="square">
            <a:spAutoFit/>
          </a:bodyPr>
          <a:lstStyle/>
          <a:p>
            <a:pPr algn="ctr" fontAlgn="base">
              <a:lnSpc>
                <a:spcPct val="150000"/>
              </a:lnSpc>
              <a:spcBef>
                <a:spcPct val="0"/>
              </a:spcBef>
              <a:spcAft>
                <a:spcPct val="0"/>
              </a:spcAft>
              <a:defRPr/>
            </a:pPr>
            <a:r>
              <a:rPr lang="zh-CN" altLang="en-US" sz="1050" dirty="0">
                <a:solidFill>
                  <a:schemeClr val="tx1">
                    <a:lumMod val="65000"/>
                    <a:lumOff val="35000"/>
                  </a:schemeClr>
                </a:solidFill>
                <a:cs typeface="+mn-ea"/>
                <a:sym typeface="+mn-lt"/>
              </a:rPr>
              <a:t>同样作为拥有最广泛的控制权限的语言，</a:t>
            </a:r>
            <a:r>
              <a:rPr lang="en-US" altLang="zh-CN" sz="1050" dirty="0">
                <a:solidFill>
                  <a:schemeClr val="tx1">
                    <a:lumMod val="65000"/>
                    <a:lumOff val="35000"/>
                  </a:schemeClr>
                </a:solidFill>
                <a:cs typeface="+mn-ea"/>
                <a:sym typeface="+mn-lt"/>
              </a:rPr>
              <a:t>C++</a:t>
            </a:r>
            <a:r>
              <a:rPr lang="zh-CN" altLang="en-US" sz="1050" dirty="0">
                <a:solidFill>
                  <a:schemeClr val="tx1">
                    <a:lumMod val="65000"/>
                    <a:lumOff val="35000"/>
                  </a:schemeClr>
                </a:solidFill>
                <a:cs typeface="+mn-ea"/>
                <a:sym typeface="+mn-lt"/>
              </a:rPr>
              <a:t>比</a:t>
            </a:r>
            <a:r>
              <a:rPr lang="en-US" altLang="zh-CN" sz="1050" dirty="0">
                <a:solidFill>
                  <a:schemeClr val="tx1">
                    <a:lumMod val="65000"/>
                    <a:lumOff val="35000"/>
                  </a:schemeClr>
                </a:solidFill>
                <a:cs typeface="+mn-ea"/>
                <a:sym typeface="+mn-lt"/>
              </a:rPr>
              <a:t>C</a:t>
            </a:r>
            <a:r>
              <a:rPr lang="zh-CN" altLang="en-US" sz="1050" dirty="0">
                <a:solidFill>
                  <a:schemeClr val="tx1">
                    <a:lumMod val="65000"/>
                    <a:lumOff val="35000"/>
                  </a:schemeClr>
                </a:solidFill>
                <a:cs typeface="+mn-ea"/>
                <a:sym typeface="+mn-lt"/>
              </a:rPr>
              <a:t>有更方便的命名空间管理等功能，而且也不需要重写太多的标准库函数</a:t>
            </a:r>
            <a:endParaRPr lang="en-US" altLang="zh-CN" sz="1050" dirty="0">
              <a:solidFill>
                <a:schemeClr val="tx1">
                  <a:lumMod val="65000"/>
                  <a:lumOff val="35000"/>
                </a:schemeClr>
              </a:solidFill>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710224" y="14187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基本框架搭建</a:t>
            </a:r>
          </a:p>
        </p:txBody>
      </p:sp>
      <p:sp>
        <p:nvSpPr>
          <p:cNvPr id="46" name="文本框 4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4069297" y="2137853"/>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chemeClr val="bg1"/>
                </a:solidFill>
                <a:latin typeface="+mn-lt"/>
                <a:ea typeface="+mn-ea"/>
                <a:cs typeface="+mn-ea"/>
                <a:sym typeface="+mn-lt"/>
              </a:rPr>
              <a:t>研究方法</a:t>
            </a:r>
          </a:p>
        </p:txBody>
      </p:sp>
      <p:sp>
        <p:nvSpPr>
          <p:cNvPr id="48" name="文本框 4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030611" y="2137853"/>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chemeClr val="bg1"/>
                </a:solidFill>
                <a:latin typeface="+mn-lt"/>
                <a:ea typeface="+mn-ea"/>
                <a:cs typeface="+mn-ea"/>
                <a:sym typeface="+mn-lt"/>
              </a:rPr>
              <a:t>研究方法</a:t>
            </a:r>
          </a:p>
        </p:txBody>
      </p:sp>
      <p:sp>
        <p:nvSpPr>
          <p:cNvPr id="49" name="矩形 4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440388" y="2502118"/>
            <a:ext cx="2185851" cy="1041182"/>
          </a:xfrm>
          <a:prstGeom prst="rect">
            <a:avLst/>
          </a:prstGeom>
        </p:spPr>
        <p:txBody>
          <a:bodyPr wrap="square">
            <a:spAutoFit/>
          </a:bodyPr>
          <a:lstStyle/>
          <a:p>
            <a:pPr algn="ctr" fontAlgn="base">
              <a:lnSpc>
                <a:spcPct val="150000"/>
              </a:lnSpc>
              <a:spcBef>
                <a:spcPct val="0"/>
              </a:spcBef>
              <a:spcAft>
                <a:spcPct val="0"/>
              </a:spcAft>
              <a:defRPr/>
            </a:pPr>
            <a:r>
              <a:rPr kumimoji="0" lang="zh-CN" altLang="en-US" sz="1050" b="0" i="0" u="none" strike="noStrike" kern="1200" cap="none" spc="0" normalizeH="0" baseline="0" noProof="0" dirty="0">
                <a:ln>
                  <a:noFill/>
                </a:ln>
                <a:solidFill>
                  <a:schemeClr val="bg1"/>
                </a:solidFill>
                <a:effectLst/>
                <a:uLnTx/>
                <a:uFillTx/>
                <a:cs typeface="+mn-ea"/>
                <a:sym typeface="+mn-lt"/>
              </a:rPr>
              <a:t>您的内容打在这里，或者通过复制您的文本后，在此框中选择粘贴，并选择只保留文字，建议使用黑体字体。</a:t>
            </a:r>
            <a:endParaRPr lang="en-US" altLang="zh-CN" sz="1050" dirty="0">
              <a:solidFill>
                <a:schemeClr val="bg1"/>
              </a:solidFill>
              <a:cs typeface="+mn-ea"/>
              <a:sym typeface="+mn-lt"/>
            </a:endParaRPr>
          </a:p>
        </p:txBody>
      </p:sp>
      <p:sp>
        <p:nvSpPr>
          <p:cNvPr id="2" name="文本框 1"/>
          <p:cNvSpPr txBox="1"/>
          <p:nvPr/>
        </p:nvSpPr>
        <p:spPr>
          <a:xfrm>
            <a:off x="427554" y="1902336"/>
            <a:ext cx="4500648" cy="1338828"/>
          </a:xfrm>
          <a:prstGeom prst="rect">
            <a:avLst/>
          </a:prstGeom>
          <a:noFill/>
        </p:spPr>
        <p:txBody>
          <a:bodyPr wrap="square" rtlCol="0">
            <a:spAutoFit/>
          </a:bodyPr>
          <a:lstStyle/>
          <a:p>
            <a:r>
              <a:rPr lang="zh-CN" altLang="en-US" dirty="0"/>
              <a:t>使用</a:t>
            </a:r>
            <a:r>
              <a:rPr lang="en-US" altLang="zh-CN" dirty="0" err="1"/>
              <a:t>c++</a:t>
            </a:r>
            <a:r>
              <a:rPr lang="zh-CN" altLang="en-US" dirty="0"/>
              <a:t>，应用造游戏引擎的思想，所有的类都应该是</a:t>
            </a:r>
            <a:r>
              <a:rPr lang="en-US" altLang="zh-CN" dirty="0"/>
              <a:t>Entity</a:t>
            </a:r>
            <a:r>
              <a:rPr lang="zh-CN" altLang="en-US" dirty="0"/>
              <a:t>类的子类。</a:t>
            </a:r>
            <a:endParaRPr lang="en-US" altLang="zh-CN" dirty="0"/>
          </a:p>
          <a:p>
            <a:r>
              <a:rPr lang="en-US" altLang="zh-CN" dirty="0"/>
              <a:t>Entity</a:t>
            </a:r>
            <a:r>
              <a:rPr lang="zh-CN" altLang="en-US" dirty="0"/>
              <a:t>类有成员变量</a:t>
            </a:r>
            <a:r>
              <a:rPr lang="en-US" altLang="zh-CN" dirty="0"/>
              <a:t>top, left, width, height</a:t>
            </a:r>
            <a:r>
              <a:rPr lang="zh-CN" altLang="en-US" dirty="0"/>
              <a:t>，记录素材的像素坐标。</a:t>
            </a:r>
            <a:endParaRPr lang="en-US" altLang="zh-CN" dirty="0"/>
          </a:p>
          <a:p>
            <a:r>
              <a:rPr lang="zh-CN" altLang="en-US" dirty="0"/>
              <a:t>虚函数</a:t>
            </a:r>
            <a:r>
              <a:rPr lang="en-US" altLang="zh-CN" dirty="0"/>
              <a:t>update(), start(), reset()</a:t>
            </a:r>
            <a:r>
              <a:rPr lang="zh-CN" altLang="en-US" dirty="0"/>
              <a:t>，用来更新像素，启动和重置。</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700" y="778987"/>
            <a:ext cx="3259377" cy="38117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966706" y="14187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素材处理</a:t>
            </a:r>
          </a:p>
        </p:txBody>
      </p:sp>
      <p:grpSp>
        <p:nvGrpSpPr>
          <p:cNvPr id="37" name="组合 36"/>
          <p:cNvGrpSpPr/>
          <p:nvPr/>
        </p:nvGrpSpPr>
        <p:grpSpPr>
          <a:xfrm>
            <a:off x="3314821" y="3021379"/>
            <a:ext cx="403638" cy="405423"/>
            <a:chOff x="5394325" y="2859088"/>
            <a:chExt cx="358775" cy="360362"/>
          </a:xfrm>
          <a:solidFill>
            <a:schemeClr val="bg1"/>
          </a:solidFill>
        </p:grpSpPr>
        <p:sp>
          <p:nvSpPr>
            <p:cNvPr id="38"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39"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40"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41"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42"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43"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grpSp>
      <p:grpSp>
        <p:nvGrpSpPr>
          <p:cNvPr id="44" name="组合 43"/>
          <p:cNvGrpSpPr/>
          <p:nvPr/>
        </p:nvGrpSpPr>
        <p:grpSpPr>
          <a:xfrm>
            <a:off x="5439330" y="2277392"/>
            <a:ext cx="404076" cy="404076"/>
            <a:chOff x="5394312" y="2141343"/>
            <a:chExt cx="359165" cy="359165"/>
          </a:xfrm>
          <a:solidFill>
            <a:schemeClr val="bg1"/>
          </a:solidFill>
        </p:grpSpPr>
        <p:sp>
          <p:nvSpPr>
            <p:cNvPr id="45"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46"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47"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grpSp>
      <p:sp>
        <p:nvSpPr>
          <p:cNvPr id="48" name="AutoShape 112"/>
          <p:cNvSpPr/>
          <p:nvPr/>
        </p:nvSpPr>
        <p:spPr bwMode="auto">
          <a:xfrm>
            <a:off x="7474319" y="3248917"/>
            <a:ext cx="405423" cy="4036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grpSp>
        <p:nvGrpSpPr>
          <p:cNvPr id="5" name="组合 4"/>
          <p:cNvGrpSpPr/>
          <p:nvPr/>
        </p:nvGrpSpPr>
        <p:grpSpPr>
          <a:xfrm>
            <a:off x="1261761" y="2271775"/>
            <a:ext cx="404076" cy="404076"/>
            <a:chOff x="1288657" y="2245524"/>
            <a:chExt cx="404076" cy="404076"/>
          </a:xfrm>
        </p:grpSpPr>
        <p:sp>
          <p:nvSpPr>
            <p:cNvPr id="50" name="AutoShape 126"/>
            <p:cNvSpPr/>
            <p:nvPr/>
          </p:nvSpPr>
          <p:spPr bwMode="auto">
            <a:xfrm flipH="1">
              <a:off x="1288657" y="2245524"/>
              <a:ext cx="404076" cy="4040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sp>
          <p:nvSpPr>
            <p:cNvPr id="51" name="AutoShape 127"/>
            <p:cNvSpPr/>
            <p:nvPr/>
          </p:nvSpPr>
          <p:spPr bwMode="auto">
            <a:xfrm flipH="1">
              <a:off x="1433710" y="2308379"/>
              <a:ext cx="95322" cy="946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cs typeface="+mn-ea"/>
                <a:sym typeface="+mn-lt"/>
              </a:endParaRPr>
            </a:p>
          </p:txBody>
        </p:sp>
      </p:grpSp>
      <p:pic>
        <p:nvPicPr>
          <p:cNvPr id="6" name="图片 5"/>
          <p:cNvPicPr>
            <a:picLocks noChangeAspect="1"/>
          </p:cNvPicPr>
          <p:nvPr/>
        </p:nvPicPr>
        <p:blipFill>
          <a:blip r:embed="rId3"/>
          <a:stretch>
            <a:fillRect/>
          </a:stretch>
        </p:blipFill>
        <p:spPr>
          <a:xfrm>
            <a:off x="623841" y="899468"/>
            <a:ext cx="751999" cy="765797"/>
          </a:xfrm>
          <a:prstGeom prst="rect">
            <a:avLst/>
          </a:prstGeom>
        </p:spPr>
      </p:pic>
      <p:pic>
        <p:nvPicPr>
          <p:cNvPr id="10" name="图片 9"/>
          <p:cNvPicPr>
            <a:picLocks noChangeAspect="1"/>
          </p:cNvPicPr>
          <p:nvPr/>
        </p:nvPicPr>
        <p:blipFill>
          <a:blip r:embed="rId4"/>
          <a:stretch>
            <a:fillRect/>
          </a:stretch>
        </p:blipFill>
        <p:spPr>
          <a:xfrm>
            <a:off x="1454475" y="899468"/>
            <a:ext cx="752400" cy="770486"/>
          </a:xfrm>
          <a:prstGeom prst="rect">
            <a:avLst/>
          </a:prstGeom>
        </p:spPr>
      </p:pic>
      <p:pic>
        <p:nvPicPr>
          <p:cNvPr id="12" name="图片 11"/>
          <p:cNvPicPr>
            <a:picLocks noChangeAspect="1"/>
          </p:cNvPicPr>
          <p:nvPr/>
        </p:nvPicPr>
        <p:blipFill>
          <a:blip r:embed="rId5"/>
          <a:stretch>
            <a:fillRect/>
          </a:stretch>
        </p:blipFill>
        <p:spPr>
          <a:xfrm>
            <a:off x="2369847" y="872493"/>
            <a:ext cx="752400" cy="792772"/>
          </a:xfrm>
          <a:prstGeom prst="rect">
            <a:avLst/>
          </a:prstGeom>
        </p:spPr>
      </p:pic>
      <p:pic>
        <p:nvPicPr>
          <p:cNvPr id="14" name="图片 13"/>
          <p:cNvPicPr>
            <a:picLocks noChangeAspect="1"/>
          </p:cNvPicPr>
          <p:nvPr/>
        </p:nvPicPr>
        <p:blipFill>
          <a:blip r:embed="rId6"/>
          <a:stretch>
            <a:fillRect/>
          </a:stretch>
        </p:blipFill>
        <p:spPr>
          <a:xfrm>
            <a:off x="3292251" y="891766"/>
            <a:ext cx="752400" cy="781200"/>
          </a:xfrm>
          <a:prstGeom prst="rect">
            <a:avLst/>
          </a:prstGeom>
        </p:spPr>
      </p:pic>
      <p:pic>
        <p:nvPicPr>
          <p:cNvPr id="16" name="图片 15"/>
          <p:cNvPicPr>
            <a:picLocks noChangeAspect="1"/>
          </p:cNvPicPr>
          <p:nvPr/>
        </p:nvPicPr>
        <p:blipFill>
          <a:blip r:embed="rId7"/>
          <a:stretch>
            <a:fillRect/>
          </a:stretch>
        </p:blipFill>
        <p:spPr>
          <a:xfrm>
            <a:off x="635911" y="1956994"/>
            <a:ext cx="545992" cy="978072"/>
          </a:xfrm>
          <a:prstGeom prst="rect">
            <a:avLst/>
          </a:prstGeom>
        </p:spPr>
      </p:pic>
      <p:pic>
        <p:nvPicPr>
          <p:cNvPr id="18" name="图片 17"/>
          <p:cNvPicPr>
            <a:picLocks noChangeAspect="1"/>
          </p:cNvPicPr>
          <p:nvPr/>
        </p:nvPicPr>
        <p:blipFill>
          <a:blip r:embed="rId8"/>
          <a:stretch>
            <a:fillRect/>
          </a:stretch>
        </p:blipFill>
        <p:spPr>
          <a:xfrm>
            <a:off x="1375840" y="2054464"/>
            <a:ext cx="444017" cy="838698"/>
          </a:xfrm>
          <a:prstGeom prst="rect">
            <a:avLst/>
          </a:prstGeom>
        </p:spPr>
      </p:pic>
      <p:pic>
        <p:nvPicPr>
          <p:cNvPr id="24" name="图片 23"/>
          <p:cNvPicPr>
            <a:picLocks noChangeAspect="1"/>
          </p:cNvPicPr>
          <p:nvPr/>
        </p:nvPicPr>
        <p:blipFill>
          <a:blip r:embed="rId9"/>
          <a:stretch>
            <a:fillRect/>
          </a:stretch>
        </p:blipFill>
        <p:spPr>
          <a:xfrm>
            <a:off x="2013794" y="1890504"/>
            <a:ext cx="1267367" cy="1031339"/>
          </a:xfrm>
          <a:prstGeom prst="rect">
            <a:avLst/>
          </a:prstGeom>
        </p:spPr>
      </p:pic>
      <p:pic>
        <p:nvPicPr>
          <p:cNvPr id="52" name="图片 51"/>
          <p:cNvPicPr>
            <a:picLocks noChangeAspect="1"/>
          </p:cNvPicPr>
          <p:nvPr/>
        </p:nvPicPr>
        <p:blipFill>
          <a:blip r:embed="rId10"/>
          <a:stretch>
            <a:fillRect/>
          </a:stretch>
        </p:blipFill>
        <p:spPr>
          <a:xfrm>
            <a:off x="618536" y="3152377"/>
            <a:ext cx="1576556" cy="1817385"/>
          </a:xfrm>
          <a:prstGeom prst="rect">
            <a:avLst/>
          </a:prstGeom>
        </p:spPr>
      </p:pic>
      <p:pic>
        <p:nvPicPr>
          <p:cNvPr id="54" name="图片 53"/>
          <p:cNvPicPr>
            <a:picLocks noChangeAspect="1"/>
          </p:cNvPicPr>
          <p:nvPr/>
        </p:nvPicPr>
        <p:blipFill>
          <a:blip r:embed="rId11"/>
          <a:stretch>
            <a:fillRect/>
          </a:stretch>
        </p:blipFill>
        <p:spPr>
          <a:xfrm>
            <a:off x="3348057" y="2264160"/>
            <a:ext cx="2230110" cy="2593482"/>
          </a:xfrm>
          <a:prstGeom prst="rect">
            <a:avLst/>
          </a:prstGeom>
        </p:spPr>
      </p:pic>
      <p:pic>
        <p:nvPicPr>
          <p:cNvPr id="56" name="图片 55"/>
          <p:cNvPicPr>
            <a:picLocks noChangeAspect="1"/>
          </p:cNvPicPr>
          <p:nvPr/>
        </p:nvPicPr>
        <p:blipFill>
          <a:blip r:embed="rId12"/>
          <a:stretch>
            <a:fillRect/>
          </a:stretch>
        </p:blipFill>
        <p:spPr>
          <a:xfrm>
            <a:off x="5855839" y="970128"/>
            <a:ext cx="826715" cy="3411445"/>
          </a:xfrm>
          <a:prstGeom prst="rect">
            <a:avLst/>
          </a:prstGeom>
        </p:spPr>
      </p:pic>
      <p:pic>
        <p:nvPicPr>
          <p:cNvPr id="58" name="图片 57"/>
          <p:cNvPicPr>
            <a:picLocks noChangeAspect="1"/>
          </p:cNvPicPr>
          <p:nvPr/>
        </p:nvPicPr>
        <p:blipFill>
          <a:blip r:embed="rId13"/>
          <a:stretch>
            <a:fillRect/>
          </a:stretch>
        </p:blipFill>
        <p:spPr>
          <a:xfrm>
            <a:off x="6793520" y="970127"/>
            <a:ext cx="943665" cy="34601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945063" y="141873"/>
            <a:ext cx="12538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模拟</a:t>
            </a:r>
            <a:r>
              <a:rPr lang="en-US" altLang="zh-CN" dirty="0">
                <a:sym typeface="+mn-lt"/>
              </a:rPr>
              <a:t>VGA</a:t>
            </a:r>
            <a:endParaRPr lang="zh-CN" altLang="en-US" dirty="0">
              <a:sym typeface="+mn-lt"/>
            </a:endParaRPr>
          </a:p>
        </p:txBody>
      </p:sp>
      <p:grpSp>
        <p:nvGrpSpPr>
          <p:cNvPr id="18" name="组合 17"/>
          <p:cNvGrpSpPr/>
          <p:nvPr/>
        </p:nvGrpSpPr>
        <p:grpSpPr>
          <a:xfrm>
            <a:off x="1132301" y="1848046"/>
            <a:ext cx="378449" cy="441200"/>
            <a:chOff x="1132301" y="1848046"/>
            <a:chExt cx="378449" cy="441200"/>
          </a:xfrm>
        </p:grpSpPr>
        <p:sp>
          <p:nvSpPr>
            <p:cNvPr id="19" name="Freeform 9"/>
            <p:cNvSpPr>
              <a:spLocks noEditPoints="1"/>
            </p:cNvSpPr>
            <p:nvPr/>
          </p:nvSpPr>
          <p:spPr bwMode="auto">
            <a:xfrm>
              <a:off x="1132301" y="1848046"/>
              <a:ext cx="378449" cy="441200"/>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20" name="Rectangle 10"/>
            <p:cNvSpPr>
              <a:spLocks noChangeArrowheads="1"/>
            </p:cNvSpPr>
            <p:nvPr/>
          </p:nvSpPr>
          <p:spPr bwMode="auto">
            <a:xfrm>
              <a:off x="1230562" y="1997383"/>
              <a:ext cx="89505" cy="252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21" name="Rectangle 11"/>
            <p:cNvSpPr>
              <a:spLocks noChangeArrowheads="1"/>
            </p:cNvSpPr>
            <p:nvPr/>
          </p:nvSpPr>
          <p:spPr bwMode="auto">
            <a:xfrm>
              <a:off x="1230562" y="1938037"/>
              <a:ext cx="119177" cy="252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22" name="Freeform 12"/>
            <p:cNvSpPr>
              <a:spLocks noEditPoints="1"/>
            </p:cNvSpPr>
            <p:nvPr/>
          </p:nvSpPr>
          <p:spPr bwMode="auto">
            <a:xfrm>
              <a:off x="1363846" y="1952144"/>
              <a:ext cx="90964" cy="294782"/>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grpSp>
      <p:sp>
        <p:nvSpPr>
          <p:cNvPr id="24" name="椭圆 23"/>
          <p:cNvSpPr/>
          <p:nvPr/>
        </p:nvSpPr>
        <p:spPr>
          <a:xfrm>
            <a:off x="7023934" y="1270106"/>
            <a:ext cx="1597081" cy="1597081"/>
          </a:xfrm>
          <a:prstGeom prst="ellipse">
            <a:avLst/>
          </a:prstGeom>
          <a:noFill/>
          <a:ln w="63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椭圆 36"/>
          <p:cNvSpPr/>
          <p:nvPr/>
        </p:nvSpPr>
        <p:spPr>
          <a:xfrm>
            <a:off x="2689968" y="1270106"/>
            <a:ext cx="1597081" cy="1597081"/>
          </a:xfrm>
          <a:prstGeom prst="ellipse">
            <a:avLst/>
          </a:prstGeom>
          <a:noFill/>
          <a:ln w="63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椭圆 46"/>
          <p:cNvSpPr/>
          <p:nvPr/>
        </p:nvSpPr>
        <p:spPr>
          <a:xfrm>
            <a:off x="4856951" y="1270106"/>
            <a:ext cx="1597081" cy="1597081"/>
          </a:xfrm>
          <a:prstGeom prst="ellipse">
            <a:avLst/>
          </a:prstGeom>
          <a:noFill/>
          <a:ln w="6350">
            <a:solidFill>
              <a:srgbClr val="F4F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667855" y="1001783"/>
            <a:ext cx="2924208" cy="1338828"/>
          </a:xfrm>
          <a:prstGeom prst="rect">
            <a:avLst/>
          </a:prstGeom>
          <a:noFill/>
        </p:spPr>
        <p:txBody>
          <a:bodyPr wrap="square" rtlCol="0">
            <a:spAutoFit/>
          </a:bodyPr>
          <a:lstStyle/>
          <a:p>
            <a:r>
              <a:rPr lang="zh-CN" altLang="en-US" dirty="0"/>
              <a:t>在</a:t>
            </a:r>
            <a:r>
              <a:rPr lang="en-US" altLang="zh-CN" dirty="0"/>
              <a:t>x86_64</a:t>
            </a:r>
            <a:r>
              <a:rPr lang="zh-CN" altLang="en-US" dirty="0"/>
              <a:t>平台上的时候，我们使用</a:t>
            </a:r>
            <a:r>
              <a:rPr lang="en-US" altLang="zh-CN" dirty="0" err="1"/>
              <a:t>sdl</a:t>
            </a:r>
            <a:r>
              <a:rPr lang="zh-CN" altLang="en-US" dirty="0"/>
              <a:t>库，维护一个全局数组</a:t>
            </a:r>
            <a:r>
              <a:rPr lang="en-US" altLang="zh-CN" dirty="0"/>
              <a:t>framebuffer,</a:t>
            </a:r>
            <a:r>
              <a:rPr lang="zh-CN" altLang="en-US" dirty="0"/>
              <a:t>每个</a:t>
            </a:r>
            <a:r>
              <a:rPr lang="en-US" altLang="zh-CN" dirty="0"/>
              <a:t>entity</a:t>
            </a:r>
            <a:r>
              <a:rPr lang="zh-CN" altLang="en-US" dirty="0"/>
              <a:t>实例的</a:t>
            </a:r>
            <a:r>
              <a:rPr lang="en-US" altLang="zh-CN" dirty="0"/>
              <a:t>update</a:t>
            </a:r>
            <a:r>
              <a:rPr lang="zh-CN" altLang="en-US" dirty="0"/>
              <a:t>方法都是将自己的像素矩阵写入到</a:t>
            </a:r>
            <a:r>
              <a:rPr lang="en-US" altLang="zh-CN" dirty="0"/>
              <a:t>framebuffer</a:t>
            </a:r>
            <a:r>
              <a:rPr lang="zh-CN" altLang="en-US" dirty="0"/>
              <a:t>中的对应坐标中去。</a:t>
            </a:r>
            <a:endParaRPr lang="en-US" altLang="zh-CN" dirty="0"/>
          </a:p>
          <a:p>
            <a:r>
              <a:rPr lang="zh-CN" altLang="en-US" dirty="0"/>
              <a:t>然后调用</a:t>
            </a:r>
            <a:r>
              <a:rPr lang="en-US" altLang="zh-CN" dirty="0"/>
              <a:t>SDL</a:t>
            </a:r>
            <a:r>
              <a:rPr lang="zh-CN" altLang="en-US" dirty="0"/>
              <a:t>提供的渲染方法来渲染。</a:t>
            </a:r>
          </a:p>
        </p:txBody>
      </p:sp>
      <p:pic>
        <p:nvPicPr>
          <p:cNvPr id="5" name="图片 4"/>
          <p:cNvPicPr>
            <a:picLocks noChangeAspect="1"/>
          </p:cNvPicPr>
          <p:nvPr/>
        </p:nvPicPr>
        <p:blipFill>
          <a:blip r:embed="rId3"/>
          <a:stretch>
            <a:fillRect/>
          </a:stretch>
        </p:blipFill>
        <p:spPr>
          <a:xfrm>
            <a:off x="564300" y="2374662"/>
            <a:ext cx="2924208" cy="887523"/>
          </a:xfrm>
          <a:prstGeom prst="rect">
            <a:avLst/>
          </a:prstGeom>
        </p:spPr>
      </p:pic>
      <p:pic>
        <p:nvPicPr>
          <p:cNvPr id="7" name="图片 6"/>
          <p:cNvPicPr>
            <a:picLocks noChangeAspect="1"/>
          </p:cNvPicPr>
          <p:nvPr/>
        </p:nvPicPr>
        <p:blipFill>
          <a:blip r:embed="rId4"/>
          <a:stretch>
            <a:fillRect/>
          </a:stretch>
        </p:blipFill>
        <p:spPr>
          <a:xfrm>
            <a:off x="696539" y="3296236"/>
            <a:ext cx="2595925" cy="1486108"/>
          </a:xfrm>
          <a:prstGeom prst="rect">
            <a:avLst/>
          </a:prstGeom>
        </p:spPr>
      </p:pic>
      <p:cxnSp>
        <p:nvCxnSpPr>
          <p:cNvPr id="16" name="直接箭头连接符 15"/>
          <p:cNvCxnSpPr/>
          <p:nvPr/>
        </p:nvCxnSpPr>
        <p:spPr>
          <a:xfrm>
            <a:off x="4287049" y="624164"/>
            <a:ext cx="0" cy="4247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753008" y="1139099"/>
            <a:ext cx="3723137" cy="923330"/>
          </a:xfrm>
          <a:prstGeom prst="rect">
            <a:avLst/>
          </a:prstGeom>
          <a:noFill/>
        </p:spPr>
        <p:txBody>
          <a:bodyPr wrap="square" rtlCol="0">
            <a:spAutoFit/>
          </a:bodyPr>
          <a:lstStyle/>
          <a:p>
            <a:r>
              <a:rPr lang="zh-CN" altLang="en-US" dirty="0"/>
              <a:t>在上板的时候，我们直接预先定义好</a:t>
            </a:r>
            <a:r>
              <a:rPr lang="en-US" altLang="zh-CN" dirty="0"/>
              <a:t>VRAM</a:t>
            </a:r>
            <a:r>
              <a:rPr lang="zh-CN" altLang="en-US" dirty="0"/>
              <a:t>的起始地址，然后将其当作一个数组看待，依次将我们</a:t>
            </a:r>
            <a:r>
              <a:rPr lang="en-US" altLang="zh-CN" dirty="0"/>
              <a:t>framebuffer</a:t>
            </a:r>
            <a:r>
              <a:rPr lang="zh-CN" altLang="en-US" dirty="0"/>
              <a:t>中的值写入到</a:t>
            </a:r>
            <a:r>
              <a:rPr lang="en-US" altLang="zh-CN" dirty="0"/>
              <a:t>VRAM</a:t>
            </a:r>
            <a:r>
              <a:rPr lang="zh-CN" altLang="en-US" dirty="0"/>
              <a:t>中就可以了</a:t>
            </a:r>
          </a:p>
        </p:txBody>
      </p:sp>
      <p:pic>
        <p:nvPicPr>
          <p:cNvPr id="65" name="图片 64"/>
          <p:cNvPicPr>
            <a:picLocks noChangeAspect="1"/>
          </p:cNvPicPr>
          <p:nvPr/>
        </p:nvPicPr>
        <p:blipFill>
          <a:blip r:embed="rId5"/>
          <a:stretch>
            <a:fillRect/>
          </a:stretch>
        </p:blipFill>
        <p:spPr>
          <a:xfrm>
            <a:off x="4965791" y="2063899"/>
            <a:ext cx="3354312" cy="259073"/>
          </a:xfrm>
          <a:prstGeom prst="rect">
            <a:avLst/>
          </a:prstGeom>
        </p:spPr>
      </p:pic>
      <p:pic>
        <p:nvPicPr>
          <p:cNvPr id="67" name="图片 66"/>
          <p:cNvPicPr>
            <a:picLocks noChangeAspect="1"/>
          </p:cNvPicPr>
          <p:nvPr/>
        </p:nvPicPr>
        <p:blipFill>
          <a:blip r:embed="rId6"/>
          <a:stretch>
            <a:fillRect/>
          </a:stretch>
        </p:blipFill>
        <p:spPr>
          <a:xfrm>
            <a:off x="5011337" y="2394781"/>
            <a:ext cx="2721854" cy="635762"/>
          </a:xfrm>
          <a:prstGeom prst="rect">
            <a:avLst/>
          </a:prstGeom>
        </p:spPr>
      </p:pic>
      <p:pic>
        <p:nvPicPr>
          <p:cNvPr id="69" name="图片 68"/>
          <p:cNvPicPr>
            <a:picLocks noChangeAspect="1"/>
          </p:cNvPicPr>
          <p:nvPr/>
        </p:nvPicPr>
        <p:blipFill>
          <a:blip r:embed="rId7"/>
          <a:stretch>
            <a:fillRect/>
          </a:stretch>
        </p:blipFill>
        <p:spPr>
          <a:xfrm>
            <a:off x="4883630" y="3102352"/>
            <a:ext cx="2977269" cy="77389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860877" y="15855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输入处理</a:t>
            </a:r>
          </a:p>
        </p:txBody>
      </p:sp>
      <p:grpSp>
        <p:nvGrpSpPr>
          <p:cNvPr id="18" name="组合 17"/>
          <p:cNvGrpSpPr/>
          <p:nvPr/>
        </p:nvGrpSpPr>
        <p:grpSpPr>
          <a:xfrm>
            <a:off x="1132301" y="1848046"/>
            <a:ext cx="378449" cy="441200"/>
            <a:chOff x="1132301" y="1848046"/>
            <a:chExt cx="378449" cy="441200"/>
          </a:xfrm>
        </p:grpSpPr>
        <p:sp>
          <p:nvSpPr>
            <p:cNvPr id="19" name="Freeform 9"/>
            <p:cNvSpPr>
              <a:spLocks noEditPoints="1"/>
            </p:cNvSpPr>
            <p:nvPr/>
          </p:nvSpPr>
          <p:spPr bwMode="auto">
            <a:xfrm>
              <a:off x="1132301" y="1848046"/>
              <a:ext cx="378449" cy="441200"/>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20" name="Rectangle 10"/>
            <p:cNvSpPr>
              <a:spLocks noChangeArrowheads="1"/>
            </p:cNvSpPr>
            <p:nvPr/>
          </p:nvSpPr>
          <p:spPr bwMode="auto">
            <a:xfrm>
              <a:off x="1230562" y="1997383"/>
              <a:ext cx="89505" cy="252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21" name="Rectangle 11"/>
            <p:cNvSpPr>
              <a:spLocks noChangeArrowheads="1"/>
            </p:cNvSpPr>
            <p:nvPr/>
          </p:nvSpPr>
          <p:spPr bwMode="auto">
            <a:xfrm>
              <a:off x="1230562" y="1938037"/>
              <a:ext cx="119177" cy="252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22" name="Freeform 12"/>
            <p:cNvSpPr>
              <a:spLocks noEditPoints="1"/>
            </p:cNvSpPr>
            <p:nvPr/>
          </p:nvSpPr>
          <p:spPr bwMode="auto">
            <a:xfrm>
              <a:off x="1363846" y="1952144"/>
              <a:ext cx="90964" cy="294782"/>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grpSp>
      <p:sp>
        <p:nvSpPr>
          <p:cNvPr id="24" name="椭圆 23"/>
          <p:cNvSpPr/>
          <p:nvPr/>
        </p:nvSpPr>
        <p:spPr>
          <a:xfrm>
            <a:off x="7023934" y="1270106"/>
            <a:ext cx="1597081" cy="1597081"/>
          </a:xfrm>
          <a:prstGeom prst="ellipse">
            <a:avLst/>
          </a:prstGeom>
          <a:noFill/>
          <a:ln w="63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椭圆 36"/>
          <p:cNvSpPr/>
          <p:nvPr/>
        </p:nvSpPr>
        <p:spPr>
          <a:xfrm>
            <a:off x="2689968" y="1270106"/>
            <a:ext cx="1597081" cy="1597081"/>
          </a:xfrm>
          <a:prstGeom prst="ellipse">
            <a:avLst/>
          </a:prstGeom>
          <a:noFill/>
          <a:ln w="63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椭圆 46"/>
          <p:cNvSpPr/>
          <p:nvPr/>
        </p:nvSpPr>
        <p:spPr>
          <a:xfrm>
            <a:off x="4856951" y="1270106"/>
            <a:ext cx="1597081" cy="1597081"/>
          </a:xfrm>
          <a:prstGeom prst="ellipse">
            <a:avLst/>
          </a:prstGeom>
          <a:noFill/>
          <a:ln w="6350">
            <a:solidFill>
              <a:srgbClr val="F4F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667855" y="1001783"/>
            <a:ext cx="2924208" cy="715581"/>
          </a:xfrm>
          <a:prstGeom prst="rect">
            <a:avLst/>
          </a:prstGeom>
          <a:noFill/>
        </p:spPr>
        <p:txBody>
          <a:bodyPr wrap="square" rtlCol="0">
            <a:spAutoFit/>
          </a:bodyPr>
          <a:lstStyle/>
          <a:p>
            <a:r>
              <a:rPr lang="zh-CN" altLang="en-US" dirty="0"/>
              <a:t>在</a:t>
            </a:r>
            <a:r>
              <a:rPr lang="en-US" altLang="zh-CN" dirty="0"/>
              <a:t>x86_64</a:t>
            </a:r>
            <a:r>
              <a:rPr lang="zh-CN" altLang="en-US" dirty="0"/>
              <a:t>平台上的时候，我们使用</a:t>
            </a:r>
            <a:r>
              <a:rPr lang="en-US" altLang="zh-CN" dirty="0" err="1"/>
              <a:t>sdl</a:t>
            </a:r>
            <a:r>
              <a:rPr lang="zh-CN" altLang="en-US" dirty="0"/>
              <a:t>库提供的</a:t>
            </a:r>
            <a:r>
              <a:rPr lang="en-US" altLang="zh-CN" dirty="0" err="1"/>
              <a:t>SDL_event</a:t>
            </a:r>
            <a:r>
              <a:rPr lang="zh-CN" altLang="en-US" dirty="0"/>
              <a:t>来监听键盘输入并进行状态转换。</a:t>
            </a:r>
          </a:p>
        </p:txBody>
      </p:sp>
      <p:cxnSp>
        <p:nvCxnSpPr>
          <p:cNvPr id="16" name="直接箭头连接符 15"/>
          <p:cNvCxnSpPr/>
          <p:nvPr/>
        </p:nvCxnSpPr>
        <p:spPr>
          <a:xfrm>
            <a:off x="4197502" y="624164"/>
            <a:ext cx="0" cy="4247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753008" y="1139099"/>
            <a:ext cx="3723137" cy="715581"/>
          </a:xfrm>
          <a:prstGeom prst="rect">
            <a:avLst/>
          </a:prstGeom>
          <a:noFill/>
        </p:spPr>
        <p:txBody>
          <a:bodyPr wrap="square" rtlCol="0">
            <a:spAutoFit/>
          </a:bodyPr>
          <a:lstStyle/>
          <a:p>
            <a:r>
              <a:rPr lang="zh-CN" altLang="en-US" dirty="0"/>
              <a:t>在上板的时候，我们在硬件部分中已经定义好了按钮时候所会改变的地址，我们只要轮询这个地址就可以了</a:t>
            </a:r>
          </a:p>
        </p:txBody>
      </p:sp>
      <p:pic>
        <p:nvPicPr>
          <p:cNvPr id="4" name="图片 3"/>
          <p:cNvPicPr>
            <a:picLocks noChangeAspect="1"/>
          </p:cNvPicPr>
          <p:nvPr/>
        </p:nvPicPr>
        <p:blipFill>
          <a:blip r:embed="rId3"/>
          <a:stretch>
            <a:fillRect/>
          </a:stretch>
        </p:blipFill>
        <p:spPr>
          <a:xfrm>
            <a:off x="734762" y="1938037"/>
            <a:ext cx="1677454" cy="2789825"/>
          </a:xfrm>
          <a:prstGeom prst="rect">
            <a:avLst/>
          </a:prstGeom>
        </p:spPr>
      </p:pic>
      <p:pic>
        <p:nvPicPr>
          <p:cNvPr id="8" name="图片 7"/>
          <p:cNvPicPr>
            <a:picLocks noChangeAspect="1"/>
          </p:cNvPicPr>
          <p:nvPr/>
        </p:nvPicPr>
        <p:blipFill>
          <a:blip r:embed="rId4"/>
          <a:stretch>
            <a:fillRect/>
          </a:stretch>
        </p:blipFill>
        <p:spPr>
          <a:xfrm>
            <a:off x="4907709" y="1938037"/>
            <a:ext cx="3300532" cy="558551"/>
          </a:xfrm>
          <a:prstGeom prst="rect">
            <a:avLst/>
          </a:prstGeom>
        </p:spPr>
      </p:pic>
      <p:pic>
        <p:nvPicPr>
          <p:cNvPr id="10" name="图片 9"/>
          <p:cNvPicPr>
            <a:picLocks noChangeAspect="1"/>
          </p:cNvPicPr>
          <p:nvPr/>
        </p:nvPicPr>
        <p:blipFill>
          <a:blip r:embed="rId5"/>
          <a:stretch>
            <a:fillRect/>
          </a:stretch>
        </p:blipFill>
        <p:spPr>
          <a:xfrm>
            <a:off x="4434329" y="2796449"/>
            <a:ext cx="2087960" cy="1391973"/>
          </a:xfrm>
          <a:prstGeom prst="rect">
            <a:avLst/>
          </a:prstGeom>
        </p:spPr>
      </p:pic>
      <p:pic>
        <p:nvPicPr>
          <p:cNvPr id="12" name="图片 11"/>
          <p:cNvPicPr>
            <a:picLocks noChangeAspect="1"/>
          </p:cNvPicPr>
          <p:nvPr/>
        </p:nvPicPr>
        <p:blipFill>
          <a:blip r:embed="rId6"/>
          <a:stretch>
            <a:fillRect/>
          </a:stretch>
        </p:blipFill>
        <p:spPr>
          <a:xfrm>
            <a:off x="6557975" y="2646913"/>
            <a:ext cx="2395411" cy="17485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966707" y="14187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交叉编译</a:t>
            </a:r>
          </a:p>
        </p:txBody>
      </p:sp>
      <p:sp>
        <p:nvSpPr>
          <p:cNvPr id="46" name="文本框 4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4069297" y="2137853"/>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chemeClr val="bg1"/>
                </a:solidFill>
                <a:latin typeface="+mn-lt"/>
                <a:ea typeface="+mn-ea"/>
                <a:cs typeface="+mn-ea"/>
                <a:sym typeface="+mn-lt"/>
              </a:rPr>
              <a:t>研究方法</a:t>
            </a:r>
          </a:p>
        </p:txBody>
      </p:sp>
      <p:sp>
        <p:nvSpPr>
          <p:cNvPr id="48" name="文本框 4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030611" y="2137853"/>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chemeClr val="bg1"/>
                </a:solidFill>
                <a:latin typeface="+mn-lt"/>
                <a:ea typeface="+mn-ea"/>
                <a:cs typeface="+mn-ea"/>
                <a:sym typeface="+mn-lt"/>
              </a:rPr>
              <a:t>研究方法</a:t>
            </a:r>
          </a:p>
        </p:txBody>
      </p:sp>
      <p:sp>
        <p:nvSpPr>
          <p:cNvPr id="49" name="矩形 4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440388" y="2502118"/>
            <a:ext cx="2185851" cy="1041182"/>
          </a:xfrm>
          <a:prstGeom prst="rect">
            <a:avLst/>
          </a:prstGeom>
        </p:spPr>
        <p:txBody>
          <a:bodyPr wrap="square">
            <a:spAutoFit/>
          </a:bodyPr>
          <a:lstStyle/>
          <a:p>
            <a:pPr algn="ctr" fontAlgn="base">
              <a:lnSpc>
                <a:spcPct val="150000"/>
              </a:lnSpc>
              <a:spcBef>
                <a:spcPct val="0"/>
              </a:spcBef>
              <a:spcAft>
                <a:spcPct val="0"/>
              </a:spcAft>
              <a:defRPr/>
            </a:pPr>
            <a:r>
              <a:rPr kumimoji="0" lang="zh-CN" altLang="en-US" sz="1050" b="0" i="0" u="none" strike="noStrike" kern="1200" cap="none" spc="0" normalizeH="0" baseline="0" noProof="0" dirty="0">
                <a:ln>
                  <a:noFill/>
                </a:ln>
                <a:solidFill>
                  <a:schemeClr val="bg1"/>
                </a:solidFill>
                <a:effectLst/>
                <a:uLnTx/>
                <a:uFillTx/>
                <a:cs typeface="+mn-ea"/>
                <a:sym typeface="+mn-lt"/>
              </a:rPr>
              <a:t>您的内容打在这里，或者通过复制您的文本后，在此框中选择粘贴，并选择只保留文字，建议使用黑体字体。</a:t>
            </a:r>
            <a:endParaRPr lang="en-US" altLang="zh-CN" sz="1050" dirty="0">
              <a:solidFill>
                <a:schemeClr val="bg1"/>
              </a:solidFill>
              <a:cs typeface="+mn-ea"/>
              <a:sym typeface="+mn-lt"/>
            </a:endParaRPr>
          </a:p>
        </p:txBody>
      </p:sp>
      <p:sp>
        <p:nvSpPr>
          <p:cNvPr id="3" name="文本框 2"/>
          <p:cNvSpPr txBox="1"/>
          <p:nvPr/>
        </p:nvSpPr>
        <p:spPr>
          <a:xfrm>
            <a:off x="327686" y="1054836"/>
            <a:ext cx="2811859" cy="1131079"/>
          </a:xfrm>
          <a:prstGeom prst="rect">
            <a:avLst/>
          </a:prstGeom>
          <a:noFill/>
        </p:spPr>
        <p:txBody>
          <a:bodyPr wrap="square" rtlCol="0">
            <a:spAutoFit/>
          </a:bodyPr>
          <a:lstStyle/>
          <a:p>
            <a:r>
              <a:rPr lang="zh-CN" altLang="en-US" dirty="0"/>
              <a:t>最后，我们需要交叉编译我们的可执行文件。正好操作系统实验也要配置</a:t>
            </a:r>
            <a:r>
              <a:rPr lang="en-US" altLang="zh-CN" dirty="0" err="1"/>
              <a:t>riscv</a:t>
            </a:r>
            <a:r>
              <a:rPr lang="en-US" altLang="zh-CN" dirty="0"/>
              <a:t>-gnu-toolchain</a:t>
            </a:r>
            <a:r>
              <a:rPr lang="zh-CN" altLang="en-US" dirty="0"/>
              <a:t>，我们就不用再单独配一次环境，直接使用之前配好的环境就可以了。</a:t>
            </a:r>
          </a:p>
        </p:txBody>
      </p:sp>
      <p:sp>
        <p:nvSpPr>
          <p:cNvPr id="4" name="文本框 3"/>
          <p:cNvSpPr txBox="1"/>
          <p:nvPr/>
        </p:nvSpPr>
        <p:spPr>
          <a:xfrm>
            <a:off x="348207" y="2307130"/>
            <a:ext cx="2770816" cy="1338828"/>
          </a:xfrm>
          <a:prstGeom prst="rect">
            <a:avLst/>
          </a:prstGeom>
          <a:noFill/>
        </p:spPr>
        <p:txBody>
          <a:bodyPr wrap="square" rtlCol="0">
            <a:spAutoFit/>
          </a:bodyPr>
          <a:lstStyle/>
          <a:p>
            <a:r>
              <a:rPr lang="zh-CN" altLang="en-US" dirty="0"/>
              <a:t>整体项目构建我们使用</a:t>
            </a:r>
            <a:r>
              <a:rPr lang="en-US" altLang="zh-CN" dirty="0" err="1"/>
              <a:t>cmake</a:t>
            </a:r>
            <a:r>
              <a:rPr lang="zh-CN" altLang="en-US" dirty="0"/>
              <a:t>，并在</a:t>
            </a:r>
            <a:r>
              <a:rPr lang="en-US" altLang="zh-CN" dirty="0" err="1"/>
              <a:t>cmake</a:t>
            </a:r>
            <a:r>
              <a:rPr lang="zh-CN" altLang="en-US" dirty="0"/>
              <a:t>中内嵌</a:t>
            </a:r>
            <a:r>
              <a:rPr lang="en-US" altLang="zh-CN" dirty="0" err="1"/>
              <a:t>custom_command</a:t>
            </a:r>
            <a:r>
              <a:rPr lang="zh-CN" altLang="en-US" dirty="0"/>
              <a:t>，这样在调试的时候就可以一气呵成，直接到生成</a:t>
            </a:r>
            <a:r>
              <a:rPr lang="en-US" altLang="zh-CN" dirty="0" err="1"/>
              <a:t>coe</a:t>
            </a:r>
            <a:r>
              <a:rPr lang="zh-CN" altLang="en-US" dirty="0"/>
              <a:t>文件这一步，而不需要频繁去调用各种脚本和命令了。</a:t>
            </a:r>
          </a:p>
        </p:txBody>
      </p:sp>
      <p:pic>
        <p:nvPicPr>
          <p:cNvPr id="7" name="图片 6"/>
          <p:cNvPicPr>
            <a:picLocks noChangeAspect="1"/>
          </p:cNvPicPr>
          <p:nvPr/>
        </p:nvPicPr>
        <p:blipFill>
          <a:blip r:embed="rId3"/>
          <a:stretch>
            <a:fillRect/>
          </a:stretch>
        </p:blipFill>
        <p:spPr>
          <a:xfrm>
            <a:off x="4341476" y="917468"/>
            <a:ext cx="3605826" cy="1498741"/>
          </a:xfrm>
          <a:prstGeom prst="rect">
            <a:avLst/>
          </a:prstGeom>
        </p:spPr>
      </p:pic>
      <p:pic>
        <p:nvPicPr>
          <p:cNvPr id="9" name="图片 8"/>
          <p:cNvPicPr>
            <a:picLocks noChangeAspect="1"/>
          </p:cNvPicPr>
          <p:nvPr/>
        </p:nvPicPr>
        <p:blipFill>
          <a:blip r:embed="rId4"/>
          <a:stretch>
            <a:fillRect/>
          </a:stretch>
        </p:blipFill>
        <p:spPr>
          <a:xfrm>
            <a:off x="4341476" y="2548736"/>
            <a:ext cx="1353233" cy="1989127"/>
          </a:xfrm>
          <a:prstGeom prst="rect">
            <a:avLst/>
          </a:prstGeom>
        </p:spPr>
      </p:pic>
      <p:pic>
        <p:nvPicPr>
          <p:cNvPr id="11" name="图片 10"/>
          <p:cNvPicPr>
            <a:picLocks noChangeAspect="1"/>
          </p:cNvPicPr>
          <p:nvPr/>
        </p:nvPicPr>
        <p:blipFill>
          <a:blip r:embed="rId5"/>
          <a:stretch>
            <a:fillRect/>
          </a:stretch>
        </p:blipFill>
        <p:spPr>
          <a:xfrm>
            <a:off x="5825688" y="2841390"/>
            <a:ext cx="2758382" cy="1083650"/>
          </a:xfrm>
          <a:prstGeom prst="rect">
            <a:avLst/>
          </a:prstGeom>
        </p:spPr>
      </p:pic>
      <p:sp>
        <p:nvSpPr>
          <p:cNvPr id="12" name="文本框 11"/>
          <p:cNvSpPr txBox="1"/>
          <p:nvPr/>
        </p:nvSpPr>
        <p:spPr>
          <a:xfrm>
            <a:off x="377512" y="3645958"/>
            <a:ext cx="2598983" cy="1131079"/>
          </a:xfrm>
          <a:prstGeom prst="rect">
            <a:avLst/>
          </a:prstGeom>
          <a:noFill/>
        </p:spPr>
        <p:txBody>
          <a:bodyPr wrap="square" rtlCol="0">
            <a:spAutoFit/>
          </a:bodyPr>
          <a:lstStyle/>
          <a:p>
            <a:r>
              <a:rPr lang="zh-CN" altLang="en-US" dirty="0"/>
              <a:t>为了让我们的代码能够一上板就跑起来，我们通过修改</a:t>
            </a:r>
            <a:r>
              <a:rPr lang="en-US" altLang="zh-CN" dirty="0" err="1"/>
              <a:t>linker.ld</a:t>
            </a:r>
            <a:r>
              <a:rPr lang="zh-CN" altLang="en-US" dirty="0"/>
              <a:t>把</a:t>
            </a:r>
            <a:r>
              <a:rPr lang="en-US" altLang="zh-CN" dirty="0"/>
              <a:t>_start()</a:t>
            </a:r>
            <a:r>
              <a:rPr lang="zh-CN" altLang="en-US" dirty="0"/>
              <a:t>函数的地址放到地址</a:t>
            </a:r>
            <a:r>
              <a:rPr lang="en-US" altLang="zh-CN" dirty="0"/>
              <a:t>0</a:t>
            </a:r>
            <a:r>
              <a:rPr lang="zh-CN" altLang="en-US" dirty="0"/>
              <a:t>处，然后通过内联汇编语句跳转到正常的函数入口</a:t>
            </a:r>
            <a:r>
              <a:rPr lang="en-US" altLang="zh-CN" dirty="0"/>
              <a:t>main</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966708" y="14187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内存管理</a:t>
            </a:r>
          </a:p>
        </p:txBody>
      </p:sp>
      <p:sp>
        <p:nvSpPr>
          <p:cNvPr id="46" name="文本框 4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4069297" y="2137853"/>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chemeClr val="bg1"/>
                </a:solidFill>
                <a:latin typeface="+mn-lt"/>
                <a:ea typeface="+mn-ea"/>
                <a:cs typeface="+mn-ea"/>
                <a:sym typeface="+mn-lt"/>
              </a:rPr>
              <a:t>研究方法</a:t>
            </a:r>
          </a:p>
        </p:txBody>
      </p:sp>
      <p:sp>
        <p:nvSpPr>
          <p:cNvPr id="48" name="文本框 4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030611" y="2137853"/>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chemeClr val="bg1"/>
                </a:solidFill>
                <a:latin typeface="+mn-lt"/>
                <a:ea typeface="+mn-ea"/>
                <a:cs typeface="+mn-ea"/>
                <a:sym typeface="+mn-lt"/>
              </a:rPr>
              <a:t>研究方法</a:t>
            </a:r>
          </a:p>
        </p:txBody>
      </p:sp>
      <p:sp>
        <p:nvSpPr>
          <p:cNvPr id="49" name="矩形 4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440388" y="2502118"/>
            <a:ext cx="2185851" cy="1041182"/>
          </a:xfrm>
          <a:prstGeom prst="rect">
            <a:avLst/>
          </a:prstGeom>
        </p:spPr>
        <p:txBody>
          <a:bodyPr wrap="square">
            <a:spAutoFit/>
          </a:bodyPr>
          <a:lstStyle/>
          <a:p>
            <a:pPr algn="ctr" fontAlgn="base">
              <a:lnSpc>
                <a:spcPct val="150000"/>
              </a:lnSpc>
              <a:spcBef>
                <a:spcPct val="0"/>
              </a:spcBef>
              <a:spcAft>
                <a:spcPct val="0"/>
              </a:spcAft>
              <a:defRPr/>
            </a:pPr>
            <a:r>
              <a:rPr kumimoji="0" lang="zh-CN" altLang="en-US" sz="1050" b="0" i="0" u="none" strike="noStrike" kern="1200" cap="none" spc="0" normalizeH="0" baseline="0" noProof="0" dirty="0">
                <a:ln>
                  <a:noFill/>
                </a:ln>
                <a:solidFill>
                  <a:schemeClr val="bg1"/>
                </a:solidFill>
                <a:effectLst/>
                <a:uLnTx/>
                <a:uFillTx/>
                <a:cs typeface="+mn-ea"/>
                <a:sym typeface="+mn-lt"/>
              </a:rPr>
              <a:t>您的内容打在这里，或者通过复制您的文本后，在此框中选择粘贴，并选择只保留文字，建议使用黑体字体。</a:t>
            </a:r>
            <a:endParaRPr lang="en-US" altLang="zh-CN" sz="1050" dirty="0">
              <a:solidFill>
                <a:schemeClr val="bg1"/>
              </a:solidFill>
              <a:cs typeface="+mn-ea"/>
              <a:sym typeface="+mn-lt"/>
            </a:endParaRPr>
          </a:p>
        </p:txBody>
      </p:sp>
      <p:sp>
        <p:nvSpPr>
          <p:cNvPr id="2" name="思想气泡: 云 1"/>
          <p:cNvSpPr/>
          <p:nvPr/>
        </p:nvSpPr>
        <p:spPr>
          <a:xfrm>
            <a:off x="810072" y="880647"/>
            <a:ext cx="2037455" cy="104118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在裸机上，没有操作系统，如何管理内存？</a:t>
            </a:r>
          </a:p>
        </p:txBody>
      </p:sp>
      <p:sp>
        <p:nvSpPr>
          <p:cNvPr id="5" name="卷形: 水平 4"/>
          <p:cNvSpPr/>
          <p:nvPr/>
        </p:nvSpPr>
        <p:spPr>
          <a:xfrm>
            <a:off x="892920" y="2192065"/>
            <a:ext cx="6428416" cy="1138397"/>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Stack</a:t>
            </a:r>
            <a:r>
              <a:rPr lang="zh-CN" altLang="en-US" dirty="0"/>
              <a:t>内存不需要管理，</a:t>
            </a:r>
            <a:r>
              <a:rPr lang="en-US" altLang="zh-CN" dirty="0"/>
              <a:t>heap</a:t>
            </a:r>
            <a:r>
              <a:rPr lang="zh-CN" altLang="en-US" dirty="0"/>
              <a:t>内存必须要手动管理 </a:t>
            </a:r>
            <a:r>
              <a:rPr lang="en-US" altLang="zh-CN" dirty="0">
                <a:sym typeface="Wingdings" panose="05000000000000000000" pitchFamily="2" charset="2"/>
              </a:rPr>
              <a:t> </a:t>
            </a:r>
            <a:r>
              <a:rPr lang="zh-CN" altLang="en-US" dirty="0">
                <a:sym typeface="Wingdings" panose="05000000000000000000" pitchFamily="2" charset="2"/>
              </a:rPr>
              <a:t>需要自己实现</a:t>
            </a:r>
            <a:r>
              <a:rPr lang="en-US" altLang="zh-CN" dirty="0">
                <a:sym typeface="Wingdings" panose="05000000000000000000" pitchFamily="2" charset="2"/>
              </a:rPr>
              <a:t>malloc, free, new, delete</a:t>
            </a:r>
            <a:r>
              <a:rPr lang="zh-CN" altLang="en-US" dirty="0">
                <a:sym typeface="Wingdings" panose="05000000000000000000" pitchFamily="2" charset="2"/>
              </a:rPr>
              <a:t>等方法、运算符</a:t>
            </a:r>
            <a:endParaRPr lang="zh-CN" altLang="en-US" dirty="0"/>
          </a:p>
        </p:txBody>
      </p:sp>
      <p:sp>
        <p:nvSpPr>
          <p:cNvPr id="6" name="波形 5"/>
          <p:cNvSpPr/>
          <p:nvPr/>
        </p:nvSpPr>
        <p:spPr>
          <a:xfrm>
            <a:off x="853031" y="3436671"/>
            <a:ext cx="6508196" cy="923606"/>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与其搞那么麻烦，想办法不要使用</a:t>
            </a:r>
            <a:r>
              <a:rPr lang="en-US" altLang="zh-CN" dirty="0"/>
              <a:t>heap</a:t>
            </a:r>
            <a:r>
              <a:rPr lang="zh-CN" altLang="en-US" dirty="0"/>
              <a:t>部分的内存不就可以了！！！</a:t>
            </a:r>
          </a:p>
        </p:txBody>
      </p:sp>
      <p:pic>
        <p:nvPicPr>
          <p:cNvPr id="10" name="图片 9"/>
          <p:cNvPicPr>
            <a:picLocks noChangeAspect="1"/>
          </p:cNvPicPr>
          <p:nvPr/>
        </p:nvPicPr>
        <p:blipFill>
          <a:blip r:embed="rId3"/>
          <a:stretch>
            <a:fillRect/>
          </a:stretch>
        </p:blipFill>
        <p:spPr>
          <a:xfrm>
            <a:off x="4605131" y="1269996"/>
            <a:ext cx="2548674" cy="830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966708" y="14187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帧率管理</a:t>
            </a:r>
          </a:p>
        </p:txBody>
      </p:sp>
      <p:sp>
        <p:nvSpPr>
          <p:cNvPr id="46" name="文本框 4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4069297" y="2137853"/>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chemeClr val="bg1"/>
                </a:solidFill>
                <a:latin typeface="+mn-lt"/>
                <a:ea typeface="+mn-ea"/>
                <a:cs typeface="+mn-ea"/>
                <a:sym typeface="+mn-lt"/>
              </a:rPr>
              <a:t>研究方法</a:t>
            </a:r>
          </a:p>
        </p:txBody>
      </p:sp>
      <p:sp>
        <p:nvSpPr>
          <p:cNvPr id="48" name="文本框 4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7030611" y="2137853"/>
            <a:ext cx="1005403" cy="338554"/>
          </a:xfrm>
          <a:prstGeom prst="rect">
            <a:avLst/>
          </a:prstGeom>
        </p:spPr>
        <p:txBody>
          <a:bodyPr wrap="none">
            <a:spAutoFit/>
          </a:bodyPr>
          <a:lstStyle>
            <a:defPPr>
              <a:defRPr lang="en-US"/>
            </a:defPPr>
            <a:lvl1pPr algn="ctr">
              <a:defRPr sz="2000" b="1">
                <a:solidFill>
                  <a:srgbClr val="336FBC"/>
                </a:solidFill>
                <a:latin typeface="+mj-ea"/>
                <a:ea typeface="+mj-ea"/>
              </a:defRPr>
            </a:lvl1pPr>
          </a:lstStyle>
          <a:p>
            <a:r>
              <a:rPr lang="zh-CN" altLang="en-US" sz="1600" b="0" dirty="0">
                <a:solidFill>
                  <a:schemeClr val="bg1"/>
                </a:solidFill>
                <a:latin typeface="+mn-lt"/>
                <a:ea typeface="+mn-ea"/>
                <a:cs typeface="+mn-ea"/>
                <a:sym typeface="+mn-lt"/>
              </a:rPr>
              <a:t>研究方法</a:t>
            </a:r>
          </a:p>
        </p:txBody>
      </p:sp>
      <p:sp>
        <p:nvSpPr>
          <p:cNvPr id="49" name="矩形 4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440388" y="2502118"/>
            <a:ext cx="2185851" cy="1041182"/>
          </a:xfrm>
          <a:prstGeom prst="rect">
            <a:avLst/>
          </a:prstGeom>
        </p:spPr>
        <p:txBody>
          <a:bodyPr wrap="square">
            <a:spAutoFit/>
          </a:bodyPr>
          <a:lstStyle/>
          <a:p>
            <a:pPr algn="ctr" fontAlgn="base">
              <a:lnSpc>
                <a:spcPct val="150000"/>
              </a:lnSpc>
              <a:spcBef>
                <a:spcPct val="0"/>
              </a:spcBef>
              <a:spcAft>
                <a:spcPct val="0"/>
              </a:spcAft>
              <a:defRPr/>
            </a:pPr>
            <a:r>
              <a:rPr kumimoji="0" lang="zh-CN" altLang="en-US" sz="1050" b="0" i="0" u="none" strike="noStrike" kern="1200" cap="none" spc="0" normalizeH="0" baseline="0" noProof="0" dirty="0">
                <a:ln>
                  <a:noFill/>
                </a:ln>
                <a:solidFill>
                  <a:schemeClr val="bg1"/>
                </a:solidFill>
                <a:effectLst/>
                <a:uLnTx/>
                <a:uFillTx/>
                <a:cs typeface="+mn-ea"/>
                <a:sym typeface="+mn-lt"/>
              </a:rPr>
              <a:t>您的内容打在这里，或者通过复制您的文本后，在此框中选择粘贴，并选择只保留文字，建议使用黑体字体。</a:t>
            </a:r>
            <a:endParaRPr lang="en-US" altLang="zh-CN" sz="1050" dirty="0">
              <a:solidFill>
                <a:schemeClr val="bg1"/>
              </a:solidFill>
              <a:cs typeface="+mn-ea"/>
              <a:sym typeface="+mn-lt"/>
            </a:endParaRPr>
          </a:p>
        </p:txBody>
      </p:sp>
      <p:pic>
        <p:nvPicPr>
          <p:cNvPr id="7" name="图片 6"/>
          <p:cNvPicPr>
            <a:picLocks noChangeAspect="1"/>
          </p:cNvPicPr>
          <p:nvPr/>
        </p:nvPicPr>
        <p:blipFill>
          <a:blip r:embed="rId3"/>
          <a:stretch>
            <a:fillRect/>
          </a:stretch>
        </p:blipFill>
        <p:spPr>
          <a:xfrm>
            <a:off x="483989" y="790276"/>
            <a:ext cx="3376702" cy="174135"/>
          </a:xfrm>
          <a:prstGeom prst="rect">
            <a:avLst/>
          </a:prstGeom>
        </p:spPr>
      </p:pic>
      <p:pic>
        <p:nvPicPr>
          <p:cNvPr id="9" name="图片 8"/>
          <p:cNvPicPr>
            <a:picLocks noChangeAspect="1"/>
          </p:cNvPicPr>
          <p:nvPr/>
        </p:nvPicPr>
        <p:blipFill>
          <a:blip r:embed="rId4"/>
          <a:stretch>
            <a:fillRect/>
          </a:stretch>
        </p:blipFill>
        <p:spPr>
          <a:xfrm>
            <a:off x="443056" y="998888"/>
            <a:ext cx="2735305" cy="1477519"/>
          </a:xfrm>
          <a:prstGeom prst="rect">
            <a:avLst/>
          </a:prstGeom>
        </p:spPr>
      </p:pic>
      <p:pic>
        <p:nvPicPr>
          <p:cNvPr id="12" name="图片 11"/>
          <p:cNvPicPr>
            <a:picLocks noChangeAspect="1"/>
          </p:cNvPicPr>
          <p:nvPr/>
        </p:nvPicPr>
        <p:blipFill>
          <a:blip r:embed="rId5"/>
          <a:stretch>
            <a:fillRect/>
          </a:stretch>
        </p:blipFill>
        <p:spPr>
          <a:xfrm>
            <a:off x="338840" y="2536099"/>
            <a:ext cx="3313935" cy="1076647"/>
          </a:xfrm>
          <a:prstGeom prst="rect">
            <a:avLst/>
          </a:prstGeom>
        </p:spPr>
      </p:pic>
      <p:sp>
        <p:nvSpPr>
          <p:cNvPr id="5" name="箭头: 右 4">
            <a:extLst>
              <a:ext uri="{FF2B5EF4-FFF2-40B4-BE49-F238E27FC236}">
                <a16:creationId xmlns:a16="http://schemas.microsoft.com/office/drawing/2014/main" id="{5B0A5F63-CBD2-4C85-B771-B77F44847FCE}"/>
              </a:ext>
            </a:extLst>
          </p:cNvPr>
          <p:cNvSpPr/>
          <p:nvPr/>
        </p:nvSpPr>
        <p:spPr>
          <a:xfrm>
            <a:off x="3808016" y="2055614"/>
            <a:ext cx="930965" cy="186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4DCA7A76-245D-4B00-B1AB-5EEBD8BE1AB1}"/>
              </a:ext>
            </a:extLst>
          </p:cNvPr>
          <p:cNvPicPr>
            <a:picLocks noChangeAspect="1"/>
          </p:cNvPicPr>
          <p:nvPr/>
        </p:nvPicPr>
        <p:blipFill>
          <a:blip r:embed="rId6"/>
          <a:stretch>
            <a:fillRect/>
          </a:stretch>
        </p:blipFill>
        <p:spPr>
          <a:xfrm>
            <a:off x="4880113" y="1166557"/>
            <a:ext cx="3925047" cy="1720140"/>
          </a:xfrm>
          <a:prstGeom prst="rect">
            <a:avLst/>
          </a:prstGeom>
        </p:spPr>
      </p:pic>
      <p:pic>
        <p:nvPicPr>
          <p:cNvPr id="11" name="图片 10">
            <a:extLst>
              <a:ext uri="{FF2B5EF4-FFF2-40B4-BE49-F238E27FC236}">
                <a16:creationId xmlns:a16="http://schemas.microsoft.com/office/drawing/2014/main" id="{601FCEFA-E15E-4DD7-AFE9-37CF62D5AFA6}"/>
              </a:ext>
            </a:extLst>
          </p:cNvPr>
          <p:cNvPicPr>
            <a:picLocks noChangeAspect="1"/>
          </p:cNvPicPr>
          <p:nvPr/>
        </p:nvPicPr>
        <p:blipFill>
          <a:blip r:embed="rId7"/>
          <a:stretch>
            <a:fillRect/>
          </a:stretch>
        </p:blipFill>
        <p:spPr>
          <a:xfrm>
            <a:off x="277255" y="1956794"/>
            <a:ext cx="3230866" cy="1158610"/>
          </a:xfrm>
          <a:prstGeom prst="rect">
            <a:avLst/>
          </a:prstGeom>
        </p:spPr>
      </p:pic>
      <p:sp>
        <p:nvSpPr>
          <p:cNvPr id="13" name="箭头: 左 12">
            <a:extLst>
              <a:ext uri="{FF2B5EF4-FFF2-40B4-BE49-F238E27FC236}">
                <a16:creationId xmlns:a16="http://schemas.microsoft.com/office/drawing/2014/main" id="{B19CF132-8F35-4966-A091-A4A2127BFC84}"/>
              </a:ext>
            </a:extLst>
          </p:cNvPr>
          <p:cNvSpPr/>
          <p:nvPr/>
        </p:nvSpPr>
        <p:spPr>
          <a:xfrm>
            <a:off x="3690730" y="2571750"/>
            <a:ext cx="1086679" cy="1741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ilence">
            <a:hlinkClick r:id="" action="ppaction://media"/>
            <a:extLst>
              <a:ext uri="{FF2B5EF4-FFF2-40B4-BE49-F238E27FC236}">
                <a16:creationId xmlns:a16="http://schemas.microsoft.com/office/drawing/2014/main" id="{213CB5B9-B482-4E34-A3DF-06A6814570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19754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351690" y="392584"/>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03175" y="277168"/>
            <a:ext cx="1078730" cy="230832"/>
          </a:xfrm>
          <a:prstGeom prst="rect">
            <a:avLst/>
          </a:prstGeom>
        </p:spPr>
        <p:txBody>
          <a:bodyPr wrap="square">
            <a:spAutoFit/>
          </a:bodyPr>
          <a:lstStyle/>
          <a:p>
            <a:pPr algn="dist"/>
            <a:r>
              <a:rPr lang="en-US" altLang="zh-CN" sz="900" dirty="0">
                <a:solidFill>
                  <a:schemeClr val="bg1"/>
                </a:solidFill>
                <a:cs typeface="+mn-ea"/>
                <a:sym typeface="+mn-lt"/>
              </a:rPr>
              <a:t>XX</a:t>
            </a:r>
            <a:r>
              <a:rPr lang="zh-CN" altLang="en-US" sz="900" dirty="0">
                <a:solidFill>
                  <a:schemeClr val="bg1"/>
                </a:solidFill>
                <a:cs typeface="+mn-ea"/>
                <a:sym typeface="+mn-lt"/>
              </a:rPr>
              <a:t>大学</a:t>
            </a:r>
            <a:endParaRPr lang="en-US" altLang="zh-CN" sz="900" dirty="0">
              <a:solidFill>
                <a:schemeClr val="bg1"/>
              </a:solidFill>
              <a:cs typeface="+mn-ea"/>
              <a:sym typeface="+mn-lt"/>
            </a:endParaRPr>
          </a:p>
        </p:txBody>
      </p:sp>
      <p:grpSp>
        <p:nvGrpSpPr>
          <p:cNvPr id="4" name="组合 3"/>
          <p:cNvGrpSpPr/>
          <p:nvPr/>
        </p:nvGrpSpPr>
        <p:grpSpPr>
          <a:xfrm>
            <a:off x="8505272" y="330899"/>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978940" y="1727204"/>
            <a:ext cx="7186121" cy="1454259"/>
            <a:chOff x="1151056" y="1727204"/>
            <a:chExt cx="7186121" cy="1454259"/>
          </a:xfrm>
        </p:grpSpPr>
        <p:sp>
          <p:nvSpPr>
            <p:cNvPr id="20" name="矩形 19"/>
            <p:cNvSpPr/>
            <p:nvPr/>
          </p:nvSpPr>
          <p:spPr bwMode="auto">
            <a:xfrm>
              <a:off x="2636798" y="2001240"/>
              <a:ext cx="2236510" cy="707886"/>
            </a:xfrm>
            <a:prstGeom prst="rect">
              <a:avLst/>
            </a:prstGeom>
          </p:spPr>
          <p:txBody>
            <a:bodyPr wrap="none">
              <a:spAutoFit/>
            </a:bodyPr>
            <a:lstStyle/>
            <a:p>
              <a:r>
                <a:rPr lang="zh-CN" altLang="en-US" sz="4000" b="1" kern="100" dirty="0">
                  <a:solidFill>
                    <a:srgbClr val="495589"/>
                  </a:solidFill>
                  <a:cs typeface="+mn-ea"/>
                  <a:sym typeface="+mn-lt"/>
                </a:rPr>
                <a:t>联合调试</a:t>
              </a:r>
            </a:p>
          </p:txBody>
        </p:sp>
        <p:sp>
          <p:nvSpPr>
            <p:cNvPr id="22" name="文本框 21"/>
            <p:cNvSpPr txBox="1"/>
            <p:nvPr/>
          </p:nvSpPr>
          <p:spPr>
            <a:xfrm>
              <a:off x="2654728" y="2697494"/>
              <a:ext cx="5682449" cy="304763"/>
            </a:xfrm>
            <a:prstGeom prst="rect">
              <a:avLst/>
            </a:prstGeom>
            <a:noFill/>
          </p:spPr>
          <p:txBody>
            <a:bodyPr wrap="square">
              <a:spAutoFit/>
            </a:bodyPr>
            <a:lstStyle>
              <a:defPPr>
                <a:defRPr lang="zh-CN"/>
              </a:defPPr>
              <a:lvl1pPr algn="ctr">
                <a:lnSpc>
                  <a:spcPct val="150000"/>
                </a:lnSpc>
                <a:defRPr kumimoji="0" sz="1050" b="0" i="0" u="none" strike="noStrike" kern="0" cap="none" spc="0" normalizeH="0" baseline="0">
                  <a:ln>
                    <a:noFill/>
                  </a:ln>
                  <a:solidFill>
                    <a:schemeClr val="tx1">
                      <a:lumMod val="50000"/>
                      <a:lumOff val="50000"/>
                    </a:schemeClr>
                  </a:solidFill>
                  <a:effectLst/>
                  <a:uLnTx/>
                  <a:uFillTx/>
                  <a:latin typeface="汉仪旗黑-50S" panose="00020600040101010101" charset="-122"/>
                  <a:ea typeface="汉仪旗黑-50S" panose="00020600040101010101" charset="-122"/>
                  <a:cs typeface="汉仪旗黑-50S" panose="00020600040101010101" charset="-122"/>
                </a:defRPr>
              </a:lvl1pPr>
            </a:lstStyle>
            <a:p>
              <a:pPr algn="l"/>
              <a:r>
                <a:rPr lang="zh-CN" altLang="en-US" dirty="0">
                  <a:latin typeface="+mn-lt"/>
                  <a:ea typeface="+mn-ea"/>
                  <a:cs typeface="+mn-ea"/>
                  <a:sym typeface="+mn-lt"/>
                </a:rPr>
                <a:t>研究如何让程序上板，并如何</a:t>
              </a:r>
              <a:r>
                <a:rPr lang="en-US" altLang="zh-CN" dirty="0">
                  <a:latin typeface="+mn-lt"/>
                  <a:ea typeface="+mn-ea"/>
                  <a:cs typeface="+mn-ea"/>
                  <a:sym typeface="+mn-lt"/>
                </a:rPr>
                <a:t>debug</a:t>
              </a:r>
              <a:endParaRPr lang="zh-CN" altLang="en-US" dirty="0">
                <a:latin typeface="+mn-lt"/>
                <a:ea typeface="+mn-ea"/>
                <a:cs typeface="+mn-ea"/>
                <a:sym typeface="+mn-lt"/>
              </a:endParaRPr>
            </a:p>
          </p:txBody>
        </p:sp>
        <p:sp>
          <p:nvSpPr>
            <p:cNvPr id="23" name="矩形 22"/>
            <p:cNvSpPr/>
            <p:nvPr/>
          </p:nvSpPr>
          <p:spPr>
            <a:xfrm>
              <a:off x="2680566" y="1727204"/>
              <a:ext cx="2723823"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65000"/>
                      <a:lumOff val="35000"/>
                    </a:schemeClr>
                  </a:solidFill>
                  <a:cs typeface="+mn-ea"/>
                  <a:sym typeface="+mn-lt"/>
                </a:rPr>
                <a:t>Demonstration and application of research results</a:t>
              </a:r>
            </a:p>
          </p:txBody>
        </p:sp>
        <p:grpSp>
          <p:nvGrpSpPr>
            <p:cNvPr id="2" name="组合 1"/>
            <p:cNvGrpSpPr/>
            <p:nvPr/>
          </p:nvGrpSpPr>
          <p:grpSpPr>
            <a:xfrm>
              <a:off x="1151056" y="1828127"/>
              <a:ext cx="1353336" cy="1353336"/>
              <a:chOff x="1194341" y="1871412"/>
              <a:chExt cx="1226130" cy="1226130"/>
            </a:xfrm>
          </p:grpSpPr>
          <p:sp>
            <p:nvSpPr>
              <p:cNvPr id="26" name="椭圆 25"/>
              <p:cNvSpPr/>
              <p:nvPr/>
            </p:nvSpPr>
            <p:spPr>
              <a:xfrm>
                <a:off x="1194341" y="1871412"/>
                <a:ext cx="1226130" cy="1226130"/>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文本框 6"/>
              <p:cNvSpPr txBox="1">
                <a:spLocks noChangeArrowheads="1"/>
              </p:cNvSpPr>
              <p:nvPr/>
            </p:nvSpPr>
            <p:spPr bwMode="auto">
              <a:xfrm>
                <a:off x="1317239" y="2080113"/>
                <a:ext cx="970532" cy="836542"/>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altLang="zh-CN" sz="5400" dirty="0">
                    <a:latin typeface="+mn-lt"/>
                    <a:ea typeface="+mn-ea"/>
                    <a:cs typeface="+mn-ea"/>
                    <a:sym typeface="+mn-lt"/>
                  </a:rPr>
                  <a:t>03</a:t>
                </a:r>
                <a:endParaRPr lang="zh-CN" altLang="en-US" sz="5400" dirty="0">
                  <a:latin typeface="+mn-lt"/>
                  <a:ea typeface="+mn-ea"/>
                  <a:cs typeface="+mn-ea"/>
                  <a:sym typeface="+mn-lt"/>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581986" y="141873"/>
            <a:ext cx="19800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“飞翔的恐龙”</a:t>
            </a:r>
          </a:p>
        </p:txBody>
      </p:sp>
      <p:pic>
        <p:nvPicPr>
          <p:cNvPr id="3" name="图片 2">
            <a:extLst>
              <a:ext uri="{FF2B5EF4-FFF2-40B4-BE49-F238E27FC236}">
                <a16:creationId xmlns:a16="http://schemas.microsoft.com/office/drawing/2014/main" id="{D420B397-BD60-4ABD-B8D7-50DCD3438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83" y="892865"/>
            <a:ext cx="3048000" cy="1714500"/>
          </a:xfrm>
          <a:prstGeom prst="rect">
            <a:avLst/>
          </a:prstGeom>
        </p:spPr>
      </p:pic>
      <p:sp>
        <p:nvSpPr>
          <p:cNvPr id="4" name="对话气泡: 矩形 3">
            <a:extLst>
              <a:ext uri="{FF2B5EF4-FFF2-40B4-BE49-F238E27FC236}">
                <a16:creationId xmlns:a16="http://schemas.microsoft.com/office/drawing/2014/main" id="{92F93E17-8D93-44B1-92DD-AB754224E7ED}"/>
              </a:ext>
            </a:extLst>
          </p:cNvPr>
          <p:cNvSpPr/>
          <p:nvPr/>
        </p:nvSpPr>
        <p:spPr>
          <a:xfrm>
            <a:off x="4442791" y="980661"/>
            <a:ext cx="3571461" cy="1275522"/>
          </a:xfrm>
          <a:prstGeom prst="wedgeRectCallout">
            <a:avLst>
              <a:gd name="adj1" fmla="val -78718"/>
              <a:gd name="adj2" fmla="val 54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在</a:t>
            </a:r>
            <a:r>
              <a:rPr lang="en-US" altLang="zh-CN" dirty="0"/>
              <a:t>x86_64</a:t>
            </a:r>
            <a:r>
              <a:rPr lang="zh-CN" altLang="en-US" dirty="0"/>
              <a:t>平台上通过</a:t>
            </a:r>
            <a:r>
              <a:rPr lang="en-US" altLang="zh-CN" dirty="0"/>
              <a:t>SDL</a:t>
            </a:r>
            <a:r>
              <a:rPr lang="zh-CN" altLang="en-US" dirty="0"/>
              <a:t>库运行程序的时候并没有遇到的</a:t>
            </a:r>
            <a:r>
              <a:rPr lang="en-US" altLang="zh-CN" dirty="0"/>
              <a:t>bug</a:t>
            </a:r>
            <a:r>
              <a:rPr lang="zh-CN" altLang="en-US" dirty="0"/>
              <a:t>，在上板的时候却遇到了。</a:t>
            </a:r>
            <a:endParaRPr lang="en-US" altLang="zh-CN" dirty="0"/>
          </a:p>
          <a:p>
            <a:pPr algn="ctr"/>
            <a:r>
              <a:rPr lang="zh-CN" altLang="en-US" dirty="0"/>
              <a:t>具体表现为，当恐龙处于</a:t>
            </a:r>
            <a:r>
              <a:rPr lang="en-US" altLang="zh-CN" dirty="0"/>
              <a:t>jumping</a:t>
            </a:r>
            <a:r>
              <a:rPr lang="zh-CN" altLang="en-US" dirty="0"/>
              <a:t>状态的时候，再按下</a:t>
            </a:r>
            <a:r>
              <a:rPr lang="en-US" altLang="zh-CN" dirty="0"/>
              <a:t>reset</a:t>
            </a:r>
            <a:r>
              <a:rPr lang="zh-CN" altLang="en-US" dirty="0"/>
              <a:t>按钮，会导致恐龙处于一个一直“</a:t>
            </a:r>
            <a:r>
              <a:rPr lang="en-US" altLang="zh-CN" dirty="0"/>
              <a:t>flying</a:t>
            </a:r>
            <a:r>
              <a:rPr lang="zh-CN" altLang="en-US" dirty="0"/>
              <a:t>”的状态</a:t>
            </a:r>
          </a:p>
        </p:txBody>
      </p:sp>
      <p:sp>
        <p:nvSpPr>
          <p:cNvPr id="5" name="对话气泡: 圆角矩形 4">
            <a:extLst>
              <a:ext uri="{FF2B5EF4-FFF2-40B4-BE49-F238E27FC236}">
                <a16:creationId xmlns:a16="http://schemas.microsoft.com/office/drawing/2014/main" id="{9A10BC86-3533-4213-801C-105DBF6B9F29}"/>
              </a:ext>
            </a:extLst>
          </p:cNvPr>
          <p:cNvSpPr/>
          <p:nvPr/>
        </p:nvSpPr>
        <p:spPr>
          <a:xfrm>
            <a:off x="351183" y="2773018"/>
            <a:ext cx="7765774" cy="1096617"/>
          </a:xfrm>
          <a:prstGeom prst="wedgeRoundRectCallout">
            <a:avLst>
              <a:gd name="adj1" fmla="val -26336"/>
              <a:gd name="adj2" fmla="val -63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本质上是因为在</a:t>
            </a:r>
            <a:r>
              <a:rPr lang="en-US" altLang="zh-CN" dirty="0"/>
              <a:t>x86_64</a:t>
            </a:r>
            <a:r>
              <a:rPr lang="zh-CN" altLang="en-US" dirty="0"/>
              <a:t>平台上的时候，我们通过</a:t>
            </a:r>
            <a:r>
              <a:rPr lang="en-US" altLang="zh-CN" dirty="0"/>
              <a:t>SDL</a:t>
            </a:r>
            <a:r>
              <a:rPr lang="zh-CN" altLang="en-US" dirty="0"/>
              <a:t>库的事件机制，保证了恐龙在</a:t>
            </a:r>
            <a:r>
              <a:rPr lang="en-US" altLang="zh-CN" dirty="0"/>
              <a:t>jumping</a:t>
            </a:r>
            <a:r>
              <a:rPr lang="zh-CN" altLang="en-US" dirty="0"/>
              <a:t>状态的时候忽略其它的输入导致的状态变换，只有恐龙落地了以后才可以进行其它的状态转换。但是当我们通过轮询来获取输入的时候，就没有了这一状态保护机制了</a:t>
            </a:r>
          </a:p>
        </p:txBody>
      </p:sp>
      <p:sp>
        <p:nvSpPr>
          <p:cNvPr id="6" name="波形 5">
            <a:extLst>
              <a:ext uri="{FF2B5EF4-FFF2-40B4-BE49-F238E27FC236}">
                <a16:creationId xmlns:a16="http://schemas.microsoft.com/office/drawing/2014/main" id="{27EB2233-4F5A-4CB9-A151-C0E4951DA065}"/>
              </a:ext>
            </a:extLst>
          </p:cNvPr>
          <p:cNvSpPr/>
          <p:nvPr/>
        </p:nvSpPr>
        <p:spPr>
          <a:xfrm>
            <a:off x="884583" y="4061791"/>
            <a:ext cx="6907695" cy="6858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因祸得福！非常方便我们用来检验帧率是否会逐渐变高</a:t>
            </a:r>
            <a:r>
              <a:rPr lang="en-US" altLang="zh-CN" dirty="0"/>
              <a:t>/</a:t>
            </a:r>
            <a:r>
              <a:rPr lang="zh-CN" altLang="en-US" dirty="0"/>
              <a:t>难度逐渐上升！</a:t>
            </a:r>
          </a:p>
        </p:txBody>
      </p:sp>
      <p:pic>
        <p:nvPicPr>
          <p:cNvPr id="1026" name="Picture 2" descr="魂斗罗30条命的密码到底是什么其他可以用Konami Code的神奇游戏们- YouTube">
            <a:extLst>
              <a:ext uri="{FF2B5EF4-FFF2-40B4-BE49-F238E27FC236}">
                <a16:creationId xmlns:a16="http://schemas.microsoft.com/office/drawing/2014/main" id="{F757CE3B-3FC0-4D94-BD91-A4BFE3655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457" y="2396707"/>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351690" y="392584"/>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03175" y="277168"/>
            <a:ext cx="1078730" cy="230832"/>
          </a:xfrm>
          <a:prstGeom prst="rect">
            <a:avLst/>
          </a:prstGeom>
        </p:spPr>
        <p:txBody>
          <a:bodyPr wrap="square">
            <a:spAutoFit/>
          </a:bodyPr>
          <a:lstStyle/>
          <a:p>
            <a:pPr algn="dist"/>
            <a:r>
              <a:rPr lang="en-US" altLang="zh-CN" sz="900" dirty="0">
                <a:solidFill>
                  <a:schemeClr val="bg1"/>
                </a:solidFill>
                <a:cs typeface="+mn-ea"/>
                <a:sym typeface="+mn-lt"/>
              </a:rPr>
              <a:t>XX</a:t>
            </a:r>
            <a:r>
              <a:rPr lang="zh-CN" altLang="en-US" sz="900" dirty="0">
                <a:solidFill>
                  <a:schemeClr val="bg1"/>
                </a:solidFill>
                <a:cs typeface="+mn-ea"/>
                <a:sym typeface="+mn-lt"/>
              </a:rPr>
              <a:t>大学</a:t>
            </a:r>
            <a:endParaRPr lang="en-US" altLang="zh-CN" sz="900" dirty="0">
              <a:solidFill>
                <a:schemeClr val="bg1"/>
              </a:solidFill>
              <a:cs typeface="+mn-ea"/>
              <a:sym typeface="+mn-lt"/>
            </a:endParaRPr>
          </a:p>
        </p:txBody>
      </p:sp>
      <p:grpSp>
        <p:nvGrpSpPr>
          <p:cNvPr id="4" name="组合 3"/>
          <p:cNvGrpSpPr/>
          <p:nvPr/>
        </p:nvGrpSpPr>
        <p:grpSpPr>
          <a:xfrm>
            <a:off x="8505272" y="330899"/>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978940" y="1727204"/>
            <a:ext cx="7186121" cy="1454259"/>
            <a:chOff x="1151056" y="1727204"/>
            <a:chExt cx="7186121" cy="1454259"/>
          </a:xfrm>
        </p:grpSpPr>
        <p:sp>
          <p:nvSpPr>
            <p:cNvPr id="20" name="矩形 19"/>
            <p:cNvSpPr/>
            <p:nvPr/>
          </p:nvSpPr>
          <p:spPr bwMode="auto">
            <a:xfrm>
              <a:off x="2636798" y="2001240"/>
              <a:ext cx="2749471" cy="707886"/>
            </a:xfrm>
            <a:prstGeom prst="rect">
              <a:avLst/>
            </a:prstGeom>
          </p:spPr>
          <p:txBody>
            <a:bodyPr wrap="none">
              <a:spAutoFit/>
            </a:bodyPr>
            <a:lstStyle/>
            <a:p>
              <a:pPr>
                <a:defRPr/>
              </a:pPr>
              <a:r>
                <a:rPr lang="zh-CN" altLang="en-US" sz="4000" b="1" kern="100" dirty="0">
                  <a:solidFill>
                    <a:srgbClr val="495589"/>
                  </a:solidFill>
                  <a:cs typeface="+mn-ea"/>
                  <a:sym typeface="+mn-lt"/>
                </a:rPr>
                <a:t>不足与改进</a:t>
              </a:r>
            </a:p>
          </p:txBody>
        </p:sp>
        <p:sp>
          <p:nvSpPr>
            <p:cNvPr id="22" name="文本框 21"/>
            <p:cNvSpPr txBox="1"/>
            <p:nvPr/>
          </p:nvSpPr>
          <p:spPr>
            <a:xfrm>
              <a:off x="2654728" y="2697494"/>
              <a:ext cx="5682449" cy="304763"/>
            </a:xfrm>
            <a:prstGeom prst="rect">
              <a:avLst/>
            </a:prstGeom>
            <a:noFill/>
          </p:spPr>
          <p:txBody>
            <a:bodyPr wrap="square">
              <a:spAutoFit/>
            </a:bodyPr>
            <a:lstStyle>
              <a:defPPr>
                <a:defRPr lang="zh-CN"/>
              </a:defPPr>
              <a:lvl1pPr algn="ctr">
                <a:lnSpc>
                  <a:spcPct val="150000"/>
                </a:lnSpc>
                <a:defRPr kumimoji="0" sz="1050" b="0" i="0" u="none" strike="noStrike" kern="0" cap="none" spc="0" normalizeH="0" baseline="0">
                  <a:ln>
                    <a:noFill/>
                  </a:ln>
                  <a:solidFill>
                    <a:schemeClr val="tx1">
                      <a:lumMod val="50000"/>
                      <a:lumOff val="50000"/>
                    </a:schemeClr>
                  </a:solidFill>
                  <a:effectLst/>
                  <a:uLnTx/>
                  <a:uFillTx/>
                  <a:latin typeface="汉仪旗黑-50S" panose="00020600040101010101" charset="-122"/>
                  <a:ea typeface="汉仪旗黑-50S" panose="00020600040101010101" charset="-122"/>
                  <a:cs typeface="汉仪旗黑-50S" panose="00020600040101010101" charset="-122"/>
                </a:defRPr>
              </a:lvl1pPr>
            </a:lstStyle>
            <a:p>
              <a:pPr algn="l"/>
              <a:r>
                <a:rPr lang="zh-CN" altLang="en-US" dirty="0">
                  <a:latin typeface="+mn-lt"/>
                  <a:ea typeface="+mn-ea"/>
                  <a:cs typeface="+mn-ea"/>
                  <a:sym typeface="+mn-lt"/>
                </a:rPr>
                <a:t>当前我们的项目仍然存在一些不足</a:t>
              </a:r>
            </a:p>
          </p:txBody>
        </p:sp>
        <p:sp>
          <p:nvSpPr>
            <p:cNvPr id="23" name="矩形 22"/>
            <p:cNvSpPr/>
            <p:nvPr/>
          </p:nvSpPr>
          <p:spPr>
            <a:xfrm>
              <a:off x="2680566" y="1727204"/>
              <a:ext cx="851515"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65000"/>
                      <a:lumOff val="35000"/>
                    </a:schemeClr>
                  </a:solidFill>
                  <a:cs typeface="+mn-ea"/>
                  <a:sym typeface="+mn-lt"/>
                </a:rPr>
                <a:t>Future works</a:t>
              </a:r>
            </a:p>
          </p:txBody>
        </p:sp>
        <p:grpSp>
          <p:nvGrpSpPr>
            <p:cNvPr id="2" name="组合 1"/>
            <p:cNvGrpSpPr/>
            <p:nvPr/>
          </p:nvGrpSpPr>
          <p:grpSpPr>
            <a:xfrm>
              <a:off x="1151056" y="1828127"/>
              <a:ext cx="1353336" cy="1353336"/>
              <a:chOff x="1194341" y="1871412"/>
              <a:chExt cx="1226130" cy="1226130"/>
            </a:xfrm>
          </p:grpSpPr>
          <p:sp>
            <p:nvSpPr>
              <p:cNvPr id="26" name="椭圆 25"/>
              <p:cNvSpPr/>
              <p:nvPr/>
            </p:nvSpPr>
            <p:spPr>
              <a:xfrm>
                <a:off x="1194341" y="1871412"/>
                <a:ext cx="1226130" cy="1226130"/>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文本框 6"/>
              <p:cNvSpPr txBox="1">
                <a:spLocks noChangeArrowheads="1"/>
              </p:cNvSpPr>
              <p:nvPr/>
            </p:nvSpPr>
            <p:spPr bwMode="auto">
              <a:xfrm>
                <a:off x="1317239" y="2080113"/>
                <a:ext cx="970532" cy="836542"/>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altLang="zh-CN" sz="5400" dirty="0">
                    <a:latin typeface="+mn-lt"/>
                    <a:ea typeface="+mn-ea"/>
                    <a:cs typeface="+mn-ea"/>
                    <a:sym typeface="+mn-lt"/>
                  </a:rPr>
                  <a:t>04</a:t>
                </a:r>
                <a:endParaRPr lang="zh-CN" altLang="en-US" sz="5400" dirty="0">
                  <a:latin typeface="+mn-lt"/>
                  <a:ea typeface="+mn-ea"/>
                  <a:cs typeface="+mn-ea"/>
                  <a:sym typeface="+mn-lt"/>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话气泡: 圆角矩形 6">
            <a:extLst>
              <a:ext uri="{FF2B5EF4-FFF2-40B4-BE49-F238E27FC236}">
                <a16:creationId xmlns:a16="http://schemas.microsoft.com/office/drawing/2014/main" id="{6E27C4CC-2402-423D-9A94-4D026EE98CD6}"/>
              </a:ext>
            </a:extLst>
          </p:cNvPr>
          <p:cNvSpPr/>
          <p:nvPr/>
        </p:nvSpPr>
        <p:spPr>
          <a:xfrm>
            <a:off x="4419600" y="2001078"/>
            <a:ext cx="3342861" cy="1447800"/>
          </a:xfrm>
          <a:prstGeom prst="wedgeRoundRectCallout">
            <a:avLst>
              <a:gd name="adj1" fmla="val -85154"/>
              <a:gd name="adj2" fmla="val -11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硬件放大，导致程序本身认为没有发生碰撞，但是对玩家而言实际上应该已经算作发生了碰撞</a:t>
            </a:r>
          </a:p>
        </p:txBody>
      </p:sp>
      <p:sp>
        <p:nvSpPr>
          <p:cNvPr id="27" name="文本框 6"/>
          <p:cNvSpPr txBox="1">
            <a:spLocks noChangeArrowheads="1"/>
          </p:cNvSpPr>
          <p:nvPr/>
        </p:nvSpPr>
        <p:spPr bwMode="auto">
          <a:xfrm>
            <a:off x="3966706" y="13193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碰撞检测</a:t>
            </a:r>
          </a:p>
        </p:txBody>
      </p:sp>
      <p:sp>
        <p:nvSpPr>
          <p:cNvPr id="28" name="矩形 27"/>
          <p:cNvSpPr/>
          <p:nvPr/>
        </p:nvSpPr>
        <p:spPr>
          <a:xfrm>
            <a:off x="4061287" y="508000"/>
            <a:ext cx="1021434" cy="215444"/>
          </a:xfrm>
          <a:prstGeom prst="rect">
            <a:avLst/>
          </a:prstGeom>
        </p:spPr>
        <p:txBody>
          <a:bodyPr wrap="none">
            <a:spAutoFit/>
          </a:bodyPr>
          <a:lstStyle/>
          <a:p>
            <a:pPr lvl="0" algn="ctr" fontAlgn="base">
              <a:spcBef>
                <a:spcPct val="0"/>
              </a:spcBef>
              <a:spcAft>
                <a:spcPct val="0"/>
              </a:spcAft>
              <a:defRPr/>
            </a:pPr>
            <a:r>
              <a:rPr lang="en-US" altLang="zh-CN" sz="800" dirty="0">
                <a:solidFill>
                  <a:schemeClr val="tx1">
                    <a:lumMod val="50000"/>
                    <a:lumOff val="50000"/>
                  </a:schemeClr>
                </a:solidFill>
                <a:cs typeface="+mn-ea"/>
                <a:sym typeface="+mn-lt"/>
              </a:rPr>
              <a:t>Collision detection</a:t>
            </a:r>
          </a:p>
        </p:txBody>
      </p:sp>
      <p:pic>
        <p:nvPicPr>
          <p:cNvPr id="3" name="图片 2">
            <a:extLst>
              <a:ext uri="{FF2B5EF4-FFF2-40B4-BE49-F238E27FC236}">
                <a16:creationId xmlns:a16="http://schemas.microsoft.com/office/drawing/2014/main" id="{23BD4957-1D65-4CED-94F4-52D6247B0C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248" y="1500809"/>
            <a:ext cx="3689995" cy="207562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944265" y="131934"/>
            <a:ext cx="1255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画面撕裂</a:t>
            </a:r>
          </a:p>
        </p:txBody>
      </p:sp>
      <p:sp>
        <p:nvSpPr>
          <p:cNvPr id="28" name="矩形 27"/>
          <p:cNvSpPr/>
          <p:nvPr/>
        </p:nvSpPr>
        <p:spPr>
          <a:xfrm>
            <a:off x="4175907" y="508000"/>
            <a:ext cx="792205" cy="215444"/>
          </a:xfrm>
          <a:prstGeom prst="rect">
            <a:avLst/>
          </a:prstGeom>
        </p:spPr>
        <p:txBody>
          <a:bodyPr wrap="none">
            <a:spAutoFit/>
          </a:bodyPr>
          <a:lstStyle/>
          <a:p>
            <a:pPr lvl="0" algn="ctr" fontAlgn="base">
              <a:spcBef>
                <a:spcPct val="0"/>
              </a:spcBef>
              <a:spcAft>
                <a:spcPct val="0"/>
              </a:spcAft>
              <a:defRPr/>
            </a:pPr>
            <a:r>
              <a:rPr lang="en-US" altLang="zh-CN" sz="800" dirty="0">
                <a:solidFill>
                  <a:schemeClr val="tx1">
                    <a:lumMod val="50000"/>
                    <a:lumOff val="50000"/>
                  </a:schemeClr>
                </a:solidFill>
                <a:cs typeface="+mn-ea"/>
                <a:sym typeface="+mn-lt"/>
              </a:rPr>
              <a:t>frame tearing</a:t>
            </a:r>
          </a:p>
        </p:txBody>
      </p:sp>
      <p:sp>
        <p:nvSpPr>
          <p:cNvPr id="2" name="对话气泡: 矩形 1">
            <a:extLst>
              <a:ext uri="{FF2B5EF4-FFF2-40B4-BE49-F238E27FC236}">
                <a16:creationId xmlns:a16="http://schemas.microsoft.com/office/drawing/2014/main" id="{69CDEB19-DBE1-408E-9B91-3934781AD7BF}"/>
              </a:ext>
            </a:extLst>
          </p:cNvPr>
          <p:cNvSpPr/>
          <p:nvPr/>
        </p:nvSpPr>
        <p:spPr>
          <a:xfrm>
            <a:off x="1182757" y="1991139"/>
            <a:ext cx="6370982" cy="1364974"/>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在硬件级别确保每一帧渲染成功之后，以</a:t>
            </a:r>
            <a:r>
              <a:rPr lang="en-US" altLang="zh-CN" dirty="0"/>
              <a:t>MMIO</a:t>
            </a:r>
            <a:r>
              <a:rPr lang="zh-CN" altLang="en-US" dirty="0"/>
              <a:t>的方式通知程序。</a:t>
            </a:r>
            <a:endParaRPr lang="en-US" altLang="zh-CN" dirty="0"/>
          </a:p>
          <a:p>
            <a:pPr algn="ctr"/>
            <a:r>
              <a:rPr lang="zh-CN" altLang="en-US" dirty="0"/>
              <a:t>就可以确保不发生画面撕裂的问题了。</a:t>
            </a:r>
          </a:p>
        </p:txBody>
      </p:sp>
    </p:spTree>
    <p:extLst>
      <p:ext uri="{BB962C8B-B14F-4D97-AF65-F5344CB8AC3E}">
        <p14:creationId xmlns:p14="http://schemas.microsoft.com/office/powerpoint/2010/main" val="1426502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505272" y="330899"/>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bwMode="auto">
          <a:xfrm>
            <a:off x="3046179" y="1927801"/>
            <a:ext cx="2441694" cy="769441"/>
          </a:xfrm>
          <a:prstGeom prst="rect">
            <a:avLst/>
          </a:prstGeom>
        </p:spPr>
        <p:txBody>
          <a:bodyPr wrap="none">
            <a:spAutoFit/>
          </a:bodyPr>
          <a:lstStyle/>
          <a:p>
            <a:pPr>
              <a:defRPr/>
            </a:pPr>
            <a:r>
              <a:rPr lang="zh-CN" altLang="en-US" sz="4400" b="1" kern="100" dirty="0">
                <a:solidFill>
                  <a:srgbClr val="495589"/>
                </a:solidFill>
                <a:cs typeface="+mn-ea"/>
                <a:sym typeface="+mn-lt"/>
              </a:rPr>
              <a:t>谢谢大家</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351690" y="392584"/>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8505272" y="330899"/>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文本框 6"/>
          <p:cNvSpPr txBox="1">
            <a:spLocks noChangeArrowheads="1"/>
          </p:cNvSpPr>
          <p:nvPr/>
        </p:nvSpPr>
        <p:spPr bwMode="auto">
          <a:xfrm>
            <a:off x="4827801" y="1059757"/>
            <a:ext cx="1107996" cy="369332"/>
          </a:xfrm>
          <a:prstGeom prst="rect">
            <a:avLst/>
          </a:prstGeom>
        </p:spPr>
        <p:txBody>
          <a:bodyPr wrap="non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zh-CN" altLang="en-US" sz="1800" dirty="0">
                <a:solidFill>
                  <a:srgbClr val="495589"/>
                </a:solidFill>
                <a:latin typeface="+mn-lt"/>
                <a:ea typeface="+mn-ea"/>
                <a:cs typeface="+mn-ea"/>
                <a:sym typeface="+mn-lt"/>
              </a:rPr>
              <a:t>硬件部分</a:t>
            </a:r>
          </a:p>
        </p:txBody>
      </p:sp>
      <p:sp>
        <p:nvSpPr>
          <p:cNvPr id="14" name="矩形 13"/>
          <p:cNvSpPr/>
          <p:nvPr/>
        </p:nvSpPr>
        <p:spPr>
          <a:xfrm>
            <a:off x="4832096" y="1440333"/>
            <a:ext cx="915635"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65000"/>
                    <a:lumOff val="35000"/>
                  </a:schemeClr>
                </a:solidFill>
                <a:cs typeface="+mn-ea"/>
                <a:sym typeface="+mn-lt"/>
              </a:rPr>
              <a:t>Hardware part</a:t>
            </a:r>
          </a:p>
        </p:txBody>
      </p:sp>
      <p:sp>
        <p:nvSpPr>
          <p:cNvPr id="18" name="文本框 6"/>
          <p:cNvSpPr txBox="1">
            <a:spLocks noChangeArrowheads="1"/>
          </p:cNvSpPr>
          <p:nvPr/>
        </p:nvSpPr>
        <p:spPr bwMode="auto">
          <a:xfrm>
            <a:off x="4829782" y="2057751"/>
            <a:ext cx="1107996" cy="369332"/>
          </a:xfrm>
          <a:prstGeom prst="rect">
            <a:avLst/>
          </a:prstGeom>
        </p:spPr>
        <p:txBody>
          <a:bodyPr wrap="none">
            <a:spAutoFit/>
          </a:bodyPr>
          <a:lstStyle>
            <a:defPPr>
              <a:defRPr lang="zh-CN"/>
            </a:defPPr>
            <a:lvl1pPr algn="ctr">
              <a:defRPr sz="1800" b="1" kern="100">
                <a:solidFill>
                  <a:srgbClr val="495589"/>
                </a:solidFill>
                <a:cs typeface="+mn-ea"/>
              </a:defRPr>
            </a:lvl1pPr>
          </a:lstStyle>
          <a:p>
            <a:r>
              <a:rPr lang="zh-CN" altLang="en-US" dirty="0">
                <a:sym typeface="+mn-lt"/>
              </a:rPr>
              <a:t>软件部分</a:t>
            </a:r>
          </a:p>
        </p:txBody>
      </p:sp>
      <p:sp>
        <p:nvSpPr>
          <p:cNvPr id="20" name="矩形 19"/>
          <p:cNvSpPr/>
          <p:nvPr/>
        </p:nvSpPr>
        <p:spPr>
          <a:xfrm>
            <a:off x="4832096" y="2424740"/>
            <a:ext cx="870751"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65000"/>
                    <a:lumOff val="35000"/>
                  </a:schemeClr>
                </a:solidFill>
                <a:cs typeface="+mn-ea"/>
                <a:sym typeface="+mn-lt"/>
              </a:rPr>
              <a:t>Software part</a:t>
            </a:r>
          </a:p>
        </p:txBody>
      </p:sp>
      <p:sp>
        <p:nvSpPr>
          <p:cNvPr id="22" name="文本框 21"/>
          <p:cNvSpPr txBox="1">
            <a:spLocks noChangeArrowheads="1"/>
          </p:cNvSpPr>
          <p:nvPr/>
        </p:nvSpPr>
        <p:spPr bwMode="auto">
          <a:xfrm>
            <a:off x="4832096" y="3033081"/>
            <a:ext cx="1107996" cy="369332"/>
          </a:xfrm>
          <a:prstGeom prst="rect">
            <a:avLst/>
          </a:prstGeom>
        </p:spPr>
        <p:txBody>
          <a:bodyPr wrap="none">
            <a:spAutoFit/>
          </a:bodyPr>
          <a:lstStyle>
            <a:defPPr>
              <a:defRPr lang="zh-CN"/>
            </a:defPPr>
            <a:lvl1pPr algn="ctr">
              <a:defRPr sz="1800" b="1" kern="100">
                <a:solidFill>
                  <a:srgbClr val="495589"/>
                </a:solidFill>
                <a:cs typeface="+mn-ea"/>
              </a:defRPr>
            </a:lvl1pPr>
          </a:lstStyle>
          <a:p>
            <a:r>
              <a:rPr lang="zh-CN" altLang="en-US" dirty="0">
                <a:sym typeface="+mn-lt"/>
              </a:rPr>
              <a:t>联合调试</a:t>
            </a:r>
          </a:p>
        </p:txBody>
      </p:sp>
      <p:sp>
        <p:nvSpPr>
          <p:cNvPr id="23" name="矩形 22"/>
          <p:cNvSpPr/>
          <p:nvPr/>
        </p:nvSpPr>
        <p:spPr>
          <a:xfrm>
            <a:off x="4832096" y="3409147"/>
            <a:ext cx="704039"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65000"/>
                    <a:lumOff val="35000"/>
                  </a:schemeClr>
                </a:solidFill>
                <a:cs typeface="+mn-ea"/>
                <a:sym typeface="+mn-lt"/>
              </a:rPr>
              <a:t>Union test</a:t>
            </a:r>
          </a:p>
        </p:txBody>
      </p:sp>
      <p:sp>
        <p:nvSpPr>
          <p:cNvPr id="25" name="文本框 6"/>
          <p:cNvSpPr txBox="1">
            <a:spLocks noChangeArrowheads="1"/>
          </p:cNvSpPr>
          <p:nvPr/>
        </p:nvSpPr>
        <p:spPr bwMode="auto">
          <a:xfrm>
            <a:off x="4827801" y="4063543"/>
            <a:ext cx="1338828" cy="369332"/>
          </a:xfrm>
          <a:prstGeom prst="rect">
            <a:avLst/>
          </a:prstGeom>
        </p:spPr>
        <p:txBody>
          <a:bodyPr wrap="none">
            <a:spAutoFit/>
          </a:bodyPr>
          <a:lstStyle>
            <a:defPPr>
              <a:defRPr lang="zh-CN"/>
            </a:defPPr>
            <a:lvl1pPr algn="ctr">
              <a:defRPr sz="1800" b="1" kern="100">
                <a:solidFill>
                  <a:srgbClr val="495589"/>
                </a:solidFill>
                <a:cs typeface="+mn-ea"/>
              </a:defRPr>
            </a:lvl1pPr>
          </a:lstStyle>
          <a:p>
            <a:r>
              <a:rPr lang="zh-CN" altLang="en-US" dirty="0">
                <a:sym typeface="+mn-lt"/>
              </a:rPr>
              <a:t>不足与改进</a:t>
            </a:r>
          </a:p>
        </p:txBody>
      </p:sp>
      <p:sp>
        <p:nvSpPr>
          <p:cNvPr id="26" name="矩形 25"/>
          <p:cNvSpPr/>
          <p:nvPr/>
        </p:nvSpPr>
        <p:spPr>
          <a:xfrm>
            <a:off x="4832096" y="4393556"/>
            <a:ext cx="851515"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65000"/>
                    <a:lumOff val="35000"/>
                  </a:schemeClr>
                </a:solidFill>
                <a:cs typeface="+mn-ea"/>
                <a:sym typeface="+mn-lt"/>
              </a:rPr>
              <a:t>Future works</a:t>
            </a:r>
          </a:p>
        </p:txBody>
      </p:sp>
      <p:grpSp>
        <p:nvGrpSpPr>
          <p:cNvPr id="2" name="组合 1"/>
          <p:cNvGrpSpPr/>
          <p:nvPr/>
        </p:nvGrpSpPr>
        <p:grpSpPr>
          <a:xfrm>
            <a:off x="4392649" y="1122138"/>
            <a:ext cx="359211" cy="359211"/>
            <a:chOff x="4580908" y="1122138"/>
            <a:chExt cx="359211" cy="359211"/>
          </a:xfrm>
        </p:grpSpPr>
        <p:sp>
          <p:nvSpPr>
            <p:cNvPr id="27" name="椭圆 26"/>
            <p:cNvSpPr/>
            <p:nvPr/>
          </p:nvSpPr>
          <p:spPr>
            <a:xfrm>
              <a:off x="4580908" y="1122138"/>
              <a:ext cx="359211" cy="359211"/>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cs typeface="+mn-ea"/>
                <a:sym typeface="+mn-lt"/>
              </a:endParaRPr>
            </a:p>
          </p:txBody>
        </p:sp>
        <p:sp>
          <p:nvSpPr>
            <p:cNvPr id="36" name="文本框 6"/>
            <p:cNvSpPr txBox="1">
              <a:spLocks noChangeArrowheads="1"/>
            </p:cNvSpPr>
            <p:nvPr/>
          </p:nvSpPr>
          <p:spPr bwMode="auto">
            <a:xfrm>
              <a:off x="4583221" y="1163244"/>
              <a:ext cx="354584" cy="276999"/>
            </a:xfrm>
            <a:prstGeom prst="rect">
              <a:avLst/>
            </a:prstGeom>
          </p:spPr>
          <p:txBody>
            <a:bodyPr wrap="non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altLang="zh-CN" sz="1200" dirty="0">
                  <a:latin typeface="+mn-lt"/>
                  <a:ea typeface="+mn-ea"/>
                  <a:cs typeface="+mn-ea"/>
                  <a:sym typeface="+mn-lt"/>
                </a:rPr>
                <a:t>01</a:t>
              </a:r>
              <a:endParaRPr lang="zh-CN" altLang="en-US" sz="1200" dirty="0">
                <a:latin typeface="+mn-lt"/>
                <a:ea typeface="+mn-ea"/>
                <a:cs typeface="+mn-ea"/>
                <a:sym typeface="+mn-lt"/>
              </a:endParaRPr>
            </a:p>
          </p:txBody>
        </p:sp>
      </p:grpSp>
      <p:grpSp>
        <p:nvGrpSpPr>
          <p:cNvPr id="7" name="组合 6"/>
          <p:cNvGrpSpPr/>
          <p:nvPr/>
        </p:nvGrpSpPr>
        <p:grpSpPr>
          <a:xfrm>
            <a:off x="4392649" y="2088904"/>
            <a:ext cx="359211" cy="359211"/>
            <a:chOff x="4580908" y="2088904"/>
            <a:chExt cx="359211" cy="359211"/>
          </a:xfrm>
        </p:grpSpPr>
        <p:sp>
          <p:nvSpPr>
            <p:cNvPr id="29" name="椭圆 28"/>
            <p:cNvSpPr/>
            <p:nvPr/>
          </p:nvSpPr>
          <p:spPr>
            <a:xfrm>
              <a:off x="4580908" y="2088904"/>
              <a:ext cx="359211" cy="359211"/>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cs typeface="+mn-ea"/>
                <a:sym typeface="+mn-lt"/>
              </a:endParaRPr>
            </a:p>
          </p:txBody>
        </p:sp>
        <p:sp>
          <p:nvSpPr>
            <p:cNvPr id="37" name="文本框 6"/>
            <p:cNvSpPr txBox="1">
              <a:spLocks noChangeArrowheads="1"/>
            </p:cNvSpPr>
            <p:nvPr/>
          </p:nvSpPr>
          <p:spPr bwMode="auto">
            <a:xfrm>
              <a:off x="4583221" y="2130010"/>
              <a:ext cx="354584" cy="276999"/>
            </a:xfrm>
            <a:prstGeom prst="rect">
              <a:avLst/>
            </a:prstGeom>
          </p:spPr>
          <p:txBody>
            <a:bodyPr wrap="non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altLang="zh-CN" sz="1200" dirty="0">
                  <a:latin typeface="+mn-lt"/>
                  <a:ea typeface="+mn-ea"/>
                  <a:cs typeface="+mn-ea"/>
                  <a:sym typeface="+mn-lt"/>
                </a:rPr>
                <a:t>02</a:t>
              </a:r>
              <a:endParaRPr lang="zh-CN" altLang="en-US" sz="1200" dirty="0">
                <a:latin typeface="+mn-lt"/>
                <a:ea typeface="+mn-ea"/>
                <a:cs typeface="+mn-ea"/>
                <a:sym typeface="+mn-lt"/>
              </a:endParaRPr>
            </a:p>
          </p:txBody>
        </p:sp>
      </p:grpSp>
      <p:grpSp>
        <p:nvGrpSpPr>
          <p:cNvPr id="5" name="组合 4"/>
          <p:cNvGrpSpPr/>
          <p:nvPr/>
        </p:nvGrpSpPr>
        <p:grpSpPr>
          <a:xfrm>
            <a:off x="4392649" y="3055670"/>
            <a:ext cx="359211" cy="359211"/>
            <a:chOff x="4580908" y="3055670"/>
            <a:chExt cx="359211" cy="359211"/>
          </a:xfrm>
        </p:grpSpPr>
        <p:sp>
          <p:nvSpPr>
            <p:cNvPr id="30" name="椭圆 29"/>
            <p:cNvSpPr/>
            <p:nvPr/>
          </p:nvSpPr>
          <p:spPr>
            <a:xfrm>
              <a:off x="4580908" y="3055670"/>
              <a:ext cx="359211" cy="359211"/>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495589"/>
                </a:solidFill>
                <a:cs typeface="+mn-ea"/>
                <a:sym typeface="+mn-lt"/>
              </a:endParaRPr>
            </a:p>
          </p:txBody>
        </p:sp>
        <p:sp>
          <p:nvSpPr>
            <p:cNvPr id="38" name="文本框 6"/>
            <p:cNvSpPr txBox="1">
              <a:spLocks noChangeArrowheads="1"/>
            </p:cNvSpPr>
            <p:nvPr/>
          </p:nvSpPr>
          <p:spPr bwMode="auto">
            <a:xfrm>
              <a:off x="4583221" y="3096776"/>
              <a:ext cx="354584" cy="276999"/>
            </a:xfrm>
            <a:prstGeom prst="rect">
              <a:avLst/>
            </a:prstGeom>
          </p:spPr>
          <p:txBody>
            <a:bodyPr wrap="non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altLang="zh-CN" sz="1200" dirty="0">
                  <a:latin typeface="+mn-lt"/>
                  <a:ea typeface="+mn-ea"/>
                  <a:cs typeface="+mn-ea"/>
                  <a:sym typeface="+mn-lt"/>
                </a:rPr>
                <a:t>03</a:t>
              </a:r>
              <a:endParaRPr lang="zh-CN" altLang="en-US" sz="1200" dirty="0">
                <a:latin typeface="+mn-lt"/>
                <a:ea typeface="+mn-ea"/>
                <a:cs typeface="+mn-ea"/>
                <a:sym typeface="+mn-lt"/>
              </a:endParaRPr>
            </a:p>
          </p:txBody>
        </p:sp>
      </p:grpSp>
      <p:grpSp>
        <p:nvGrpSpPr>
          <p:cNvPr id="6" name="组合 5"/>
          <p:cNvGrpSpPr/>
          <p:nvPr/>
        </p:nvGrpSpPr>
        <p:grpSpPr>
          <a:xfrm>
            <a:off x="4392649" y="4022437"/>
            <a:ext cx="359211" cy="359211"/>
            <a:chOff x="4580908" y="4022437"/>
            <a:chExt cx="359211" cy="359211"/>
          </a:xfrm>
        </p:grpSpPr>
        <p:sp>
          <p:nvSpPr>
            <p:cNvPr id="31" name="椭圆 30"/>
            <p:cNvSpPr/>
            <p:nvPr/>
          </p:nvSpPr>
          <p:spPr>
            <a:xfrm>
              <a:off x="4580908" y="4022437"/>
              <a:ext cx="359211" cy="359211"/>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cs typeface="+mn-ea"/>
                <a:sym typeface="+mn-lt"/>
              </a:endParaRPr>
            </a:p>
          </p:txBody>
        </p:sp>
        <p:sp>
          <p:nvSpPr>
            <p:cNvPr id="39" name="文本框 6"/>
            <p:cNvSpPr txBox="1">
              <a:spLocks noChangeArrowheads="1"/>
            </p:cNvSpPr>
            <p:nvPr/>
          </p:nvSpPr>
          <p:spPr bwMode="auto">
            <a:xfrm>
              <a:off x="4583221" y="4063543"/>
              <a:ext cx="354584" cy="276999"/>
            </a:xfrm>
            <a:prstGeom prst="rect">
              <a:avLst/>
            </a:prstGeom>
          </p:spPr>
          <p:txBody>
            <a:bodyPr wrap="non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altLang="zh-CN" sz="1200" dirty="0">
                  <a:latin typeface="+mn-lt"/>
                  <a:ea typeface="+mn-ea"/>
                  <a:cs typeface="+mn-ea"/>
                  <a:sym typeface="+mn-lt"/>
                </a:rPr>
                <a:t>04</a:t>
              </a:r>
              <a:endParaRPr lang="zh-CN" altLang="en-US" sz="1200" dirty="0">
                <a:latin typeface="+mn-lt"/>
                <a:ea typeface="+mn-ea"/>
                <a:cs typeface="+mn-ea"/>
                <a:sym typeface="+mn-lt"/>
              </a:endParaRPr>
            </a:p>
          </p:txBody>
        </p:sp>
      </p:grpSp>
      <p:sp>
        <p:nvSpPr>
          <p:cNvPr id="40" name="矩形 39"/>
          <p:cNvSpPr/>
          <p:nvPr/>
        </p:nvSpPr>
        <p:spPr bwMode="auto">
          <a:xfrm>
            <a:off x="1160046" y="2826537"/>
            <a:ext cx="2283816" cy="400110"/>
          </a:xfrm>
          <a:prstGeom prst="rect">
            <a:avLst/>
          </a:prstGeom>
        </p:spPr>
        <p:txBody>
          <a:bodyPr wrap="square">
            <a:spAutoFit/>
          </a:bodyPr>
          <a:lstStyle/>
          <a:p>
            <a:pPr algn="ctr"/>
            <a:r>
              <a:rPr lang="en-US" altLang="zh-CN" sz="2000" kern="100" dirty="0">
                <a:solidFill>
                  <a:srgbClr val="495589"/>
                </a:solidFill>
                <a:cs typeface="+mn-ea"/>
                <a:sym typeface="+mn-lt"/>
              </a:rPr>
              <a:t>CONTENTS</a:t>
            </a:r>
            <a:endParaRPr lang="zh-CN" altLang="en-US" sz="2000" kern="100" dirty="0">
              <a:solidFill>
                <a:srgbClr val="495589"/>
              </a:solidFill>
              <a:cs typeface="+mn-ea"/>
              <a:sym typeface="+mn-lt"/>
            </a:endParaRPr>
          </a:p>
        </p:txBody>
      </p:sp>
      <p:sp>
        <p:nvSpPr>
          <p:cNvPr id="41" name="文本框 40"/>
          <p:cNvSpPr txBox="1"/>
          <p:nvPr/>
        </p:nvSpPr>
        <p:spPr>
          <a:xfrm>
            <a:off x="1415628" y="1995540"/>
            <a:ext cx="1772653" cy="830997"/>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4800" b="1" i="0" u="none" strike="noStrike" kern="100" cap="none" spc="0" normalizeH="0" baseline="0" noProof="0" dirty="0">
                <a:ln>
                  <a:noFill/>
                </a:ln>
                <a:solidFill>
                  <a:srgbClr val="495589"/>
                </a:solidFill>
                <a:effectLst/>
                <a:uLnTx/>
                <a:uFillTx/>
                <a:cs typeface="+mn-ea"/>
                <a:sym typeface="+mn-lt"/>
              </a:rPr>
              <a:t>目 录</a:t>
            </a:r>
            <a:endParaRPr kumimoji="0" lang="en-US" altLang="zh-CN" sz="4800" b="1" i="0" u="none" strike="noStrike" kern="100" cap="none" spc="0" normalizeH="0" baseline="0" noProof="0" dirty="0">
              <a:ln>
                <a:noFill/>
              </a:ln>
              <a:solidFill>
                <a:srgbClr val="495589"/>
              </a:solidFill>
              <a:effectLst/>
              <a:uLnTx/>
              <a:uFillTx/>
              <a:cs typeface="+mn-ea"/>
              <a:sym typeface="+mn-lt"/>
            </a:endParaRPr>
          </a:p>
        </p:txBody>
      </p:sp>
      <p:sp>
        <p:nvSpPr>
          <p:cNvPr id="32"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351690" y="392584"/>
            <a:ext cx="3204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03175" y="277168"/>
            <a:ext cx="1078730" cy="230832"/>
          </a:xfrm>
          <a:prstGeom prst="rect">
            <a:avLst/>
          </a:prstGeom>
        </p:spPr>
        <p:txBody>
          <a:bodyPr wrap="square">
            <a:spAutoFit/>
          </a:bodyPr>
          <a:lstStyle/>
          <a:p>
            <a:pPr algn="dist"/>
            <a:r>
              <a:rPr lang="en-US" altLang="zh-CN" sz="900" dirty="0">
                <a:solidFill>
                  <a:schemeClr val="bg1"/>
                </a:solidFill>
                <a:cs typeface="+mn-ea"/>
                <a:sym typeface="+mn-lt"/>
              </a:rPr>
              <a:t>XX</a:t>
            </a:r>
            <a:r>
              <a:rPr lang="zh-CN" altLang="en-US" sz="900" dirty="0">
                <a:solidFill>
                  <a:schemeClr val="bg1"/>
                </a:solidFill>
                <a:cs typeface="+mn-ea"/>
                <a:sym typeface="+mn-lt"/>
              </a:rPr>
              <a:t>大学</a:t>
            </a:r>
            <a:endParaRPr lang="en-US" altLang="zh-CN" sz="900" dirty="0">
              <a:solidFill>
                <a:schemeClr val="bg1"/>
              </a:solidFill>
              <a:cs typeface="+mn-ea"/>
              <a:sym typeface="+mn-lt"/>
            </a:endParaRPr>
          </a:p>
        </p:txBody>
      </p:sp>
      <p:grpSp>
        <p:nvGrpSpPr>
          <p:cNvPr id="4" name="组合 3"/>
          <p:cNvGrpSpPr/>
          <p:nvPr/>
        </p:nvGrpSpPr>
        <p:grpSpPr>
          <a:xfrm>
            <a:off x="8505272" y="330899"/>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978940" y="1727204"/>
            <a:ext cx="7211521" cy="1800235"/>
            <a:chOff x="1151056" y="1727204"/>
            <a:chExt cx="7211521" cy="1800235"/>
          </a:xfrm>
        </p:grpSpPr>
        <p:sp>
          <p:nvSpPr>
            <p:cNvPr id="20" name="矩形 19"/>
            <p:cNvSpPr/>
            <p:nvPr/>
          </p:nvSpPr>
          <p:spPr bwMode="auto">
            <a:xfrm>
              <a:off x="2636798" y="2001240"/>
              <a:ext cx="2236510" cy="707886"/>
            </a:xfrm>
            <a:prstGeom prst="rect">
              <a:avLst/>
            </a:prstGeom>
          </p:spPr>
          <p:txBody>
            <a:bodyPr wrap="none">
              <a:spAutoFit/>
            </a:bodyPr>
            <a:lstStyle/>
            <a:p>
              <a:r>
                <a:rPr lang="zh-CN" altLang="en-US" sz="4000" b="1" kern="100" dirty="0">
                  <a:solidFill>
                    <a:srgbClr val="495589"/>
                  </a:solidFill>
                  <a:cs typeface="+mn-ea"/>
                  <a:sym typeface="+mn-lt"/>
                </a:rPr>
                <a:t>硬件部分</a:t>
              </a:r>
            </a:p>
          </p:txBody>
        </p:sp>
        <p:sp>
          <p:nvSpPr>
            <p:cNvPr id="22" name="文本框 21"/>
            <p:cNvSpPr txBox="1"/>
            <p:nvPr/>
          </p:nvSpPr>
          <p:spPr>
            <a:xfrm>
              <a:off x="2680128" y="2708924"/>
              <a:ext cx="5682449" cy="818515"/>
            </a:xfrm>
            <a:prstGeom prst="rect">
              <a:avLst/>
            </a:prstGeom>
            <a:noFill/>
          </p:spPr>
          <p:txBody>
            <a:bodyPr wrap="square">
              <a:spAutoFit/>
            </a:bodyPr>
            <a:lstStyle>
              <a:defPPr>
                <a:defRPr lang="zh-CN"/>
              </a:defPPr>
              <a:lvl1pPr algn="ctr">
                <a:lnSpc>
                  <a:spcPct val="150000"/>
                </a:lnSpc>
                <a:defRPr kumimoji="0" sz="1050" b="0" i="0" u="none" strike="noStrike" kern="0" cap="none" spc="0" normalizeH="0" baseline="0">
                  <a:ln>
                    <a:noFill/>
                  </a:ln>
                  <a:solidFill>
                    <a:schemeClr val="tx1">
                      <a:lumMod val="50000"/>
                      <a:lumOff val="50000"/>
                    </a:schemeClr>
                  </a:solidFill>
                  <a:effectLst/>
                  <a:uLnTx/>
                  <a:uFillTx/>
                  <a:latin typeface="汉仪旗黑-50S" panose="00020600040101010101" charset="-122"/>
                  <a:ea typeface="汉仪旗黑-50S" panose="00020600040101010101" charset="-122"/>
                  <a:cs typeface="汉仪旗黑-50S" panose="00020600040101010101" charset="-122"/>
                </a:defRPr>
              </a:lvl1pPr>
            </a:lstStyle>
            <a:p>
              <a:pPr algn="l"/>
              <a:r>
                <a:rPr lang="zh-CN" altLang="en-US" dirty="0">
                  <a:latin typeface="+mn-lt"/>
                  <a:ea typeface="+mn-ea"/>
                  <a:cs typeface="+mn-ea"/>
                  <a:sym typeface="+mn-lt"/>
                </a:rPr>
                <a:t>硬件部分的主要工作是实现了基于</a:t>
              </a:r>
              <a:r>
                <a:rPr lang="en-US" altLang="zh-CN" dirty="0">
                  <a:latin typeface="+mn-lt"/>
                  <a:ea typeface="+mn-ea"/>
                  <a:cs typeface="+mn-ea"/>
                  <a:sym typeface="+mn-lt"/>
                </a:rPr>
                <a:t>Dexysddr4FPGA</a:t>
              </a:r>
              <a:r>
                <a:rPr lang="zh-CN" altLang="en-US" dirty="0">
                  <a:latin typeface="+mn-lt"/>
                  <a:ea typeface="+mn-ea"/>
                  <a:cs typeface="+mn-ea"/>
                  <a:sym typeface="+mn-lt"/>
                </a:rPr>
                <a:t>开发板的实现了双缓冲</a:t>
              </a:r>
              <a:r>
                <a:rPr lang="en-US" altLang="zh-CN" dirty="0">
                  <a:latin typeface="+mn-lt"/>
                  <a:ea typeface="+mn-ea"/>
                  <a:cs typeface="+mn-ea"/>
                  <a:sym typeface="+mn-lt"/>
                </a:rPr>
                <a:t>VGA</a:t>
              </a:r>
              <a:r>
                <a:rPr lang="zh-CN" altLang="en-US" dirty="0">
                  <a:latin typeface="+mn-lt"/>
                  <a:ea typeface="+mn-ea"/>
                  <a:cs typeface="+mn-ea"/>
                  <a:sym typeface="+mn-lt"/>
                </a:rPr>
                <a:t>驱动、硬件实体操作按钮还有</a:t>
              </a:r>
              <a:r>
                <a:rPr lang="en-US" altLang="zh-CN" dirty="0">
                  <a:latin typeface="+mn-lt"/>
                  <a:ea typeface="+mn-ea"/>
                  <a:cs typeface="+mn-ea"/>
                  <a:sym typeface="+mn-lt"/>
                </a:rPr>
                <a:t>MMIO</a:t>
              </a:r>
              <a:r>
                <a:rPr lang="zh-CN" altLang="en-US" dirty="0">
                  <a:latin typeface="+mn-lt"/>
                  <a:ea typeface="+mn-ea"/>
                  <a:cs typeface="+mn-ea"/>
                  <a:sym typeface="+mn-lt"/>
                </a:rPr>
                <a:t>方式管理外设的，基于</a:t>
              </a:r>
              <a:r>
                <a:rPr lang="en-US" altLang="zh-CN" dirty="0">
                  <a:latin typeface="+mn-lt"/>
                  <a:ea typeface="+mn-ea"/>
                  <a:cs typeface="+mn-ea"/>
                  <a:sym typeface="+mn-lt"/>
                </a:rPr>
                <a:t>BRAM-IP</a:t>
              </a:r>
              <a:r>
                <a:rPr lang="zh-CN" altLang="en-US" dirty="0">
                  <a:latin typeface="+mn-lt"/>
                  <a:ea typeface="+mn-ea"/>
                  <a:cs typeface="+mn-ea"/>
                  <a:sym typeface="+mn-lt"/>
                </a:rPr>
                <a:t>核实现大容量</a:t>
              </a:r>
              <a:r>
                <a:rPr lang="en-US" altLang="zh-CN" dirty="0">
                  <a:latin typeface="+mn-lt"/>
                  <a:ea typeface="+mn-ea"/>
                  <a:cs typeface="+mn-ea"/>
                  <a:sym typeface="+mn-lt"/>
                </a:rPr>
                <a:t>RAM</a:t>
              </a:r>
              <a:r>
                <a:rPr lang="zh-CN" altLang="en-US" dirty="0">
                  <a:latin typeface="+mn-lt"/>
                  <a:ea typeface="+mn-ea"/>
                  <a:cs typeface="+mn-ea"/>
                  <a:sym typeface="+mn-lt"/>
                </a:rPr>
                <a:t>和基于</a:t>
              </a:r>
              <a:r>
                <a:rPr lang="en-US" altLang="zh-CN" dirty="0">
                  <a:latin typeface="+mn-lt"/>
                  <a:ea typeface="+mn-ea"/>
                  <a:cs typeface="+mn-ea"/>
                  <a:sym typeface="+mn-lt"/>
                </a:rPr>
                <a:t>BROM</a:t>
              </a:r>
              <a:r>
                <a:rPr lang="zh-CN" altLang="en-US" dirty="0">
                  <a:latin typeface="+mn-lt"/>
                  <a:ea typeface="+mn-ea"/>
                  <a:cs typeface="+mn-ea"/>
                  <a:sym typeface="+mn-lt"/>
                </a:rPr>
                <a:t>实现的大容量供指令烧入的</a:t>
              </a:r>
              <a:r>
                <a:rPr lang="en-US" altLang="zh-CN" dirty="0">
                  <a:latin typeface="+mn-lt"/>
                  <a:ea typeface="+mn-ea"/>
                  <a:cs typeface="+mn-ea"/>
                  <a:sym typeface="+mn-lt"/>
                </a:rPr>
                <a:t>ROM</a:t>
              </a:r>
              <a:r>
                <a:rPr lang="zh-CN" altLang="en-US" dirty="0">
                  <a:latin typeface="+mn-lt"/>
                  <a:ea typeface="+mn-ea"/>
                  <a:cs typeface="+mn-ea"/>
                  <a:sym typeface="+mn-lt"/>
                </a:rPr>
                <a:t>，支持</a:t>
              </a:r>
              <a:r>
                <a:rPr lang="en-US" altLang="zh-CN" dirty="0">
                  <a:latin typeface="+mn-lt"/>
                  <a:ea typeface="+mn-ea"/>
                  <a:cs typeface="+mn-ea"/>
                  <a:sym typeface="+mn-lt"/>
                </a:rPr>
                <a:t>risc-v-32im</a:t>
              </a:r>
              <a:r>
                <a:rPr lang="zh-CN" altLang="en-US" dirty="0">
                  <a:latin typeface="+mn-lt"/>
                  <a:ea typeface="+mn-ea"/>
                  <a:cs typeface="+mn-ea"/>
                  <a:sym typeface="+mn-lt"/>
                </a:rPr>
                <a:t>指令集的单周期哈佛结构</a:t>
              </a:r>
              <a:r>
                <a:rPr lang="en-US" altLang="zh-CN" dirty="0">
                  <a:latin typeface="+mn-lt"/>
                  <a:ea typeface="+mn-ea"/>
                  <a:cs typeface="+mn-ea"/>
                  <a:sym typeface="+mn-lt"/>
                </a:rPr>
                <a:t>CPU</a:t>
              </a:r>
              <a:r>
                <a:rPr lang="zh-CN" altLang="en-US" dirty="0">
                  <a:latin typeface="+mn-lt"/>
                  <a:ea typeface="+mn-ea"/>
                  <a:cs typeface="+mn-ea"/>
                  <a:sym typeface="+mn-lt"/>
                </a:rPr>
                <a:t>。</a:t>
              </a:r>
            </a:p>
          </p:txBody>
        </p:sp>
        <p:sp>
          <p:nvSpPr>
            <p:cNvPr id="23" name="矩形 22"/>
            <p:cNvSpPr/>
            <p:nvPr/>
          </p:nvSpPr>
          <p:spPr>
            <a:xfrm>
              <a:off x="2680566" y="1727204"/>
              <a:ext cx="915635"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65000"/>
                      <a:lumOff val="35000"/>
                    </a:schemeClr>
                  </a:solidFill>
                  <a:cs typeface="+mn-ea"/>
                  <a:sym typeface="+mn-lt"/>
                </a:rPr>
                <a:t>Hardware part</a:t>
              </a:r>
            </a:p>
          </p:txBody>
        </p:sp>
        <p:grpSp>
          <p:nvGrpSpPr>
            <p:cNvPr id="2" name="组合 1"/>
            <p:cNvGrpSpPr/>
            <p:nvPr/>
          </p:nvGrpSpPr>
          <p:grpSpPr>
            <a:xfrm>
              <a:off x="1151056" y="1828127"/>
              <a:ext cx="1353336" cy="1353336"/>
              <a:chOff x="1194341" y="1871412"/>
              <a:chExt cx="1226130" cy="1226130"/>
            </a:xfrm>
          </p:grpSpPr>
          <p:sp>
            <p:nvSpPr>
              <p:cNvPr id="26" name="椭圆 25"/>
              <p:cNvSpPr/>
              <p:nvPr/>
            </p:nvSpPr>
            <p:spPr>
              <a:xfrm>
                <a:off x="1194341" y="1871412"/>
                <a:ext cx="1226130" cy="1226130"/>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文本框 6"/>
              <p:cNvSpPr txBox="1">
                <a:spLocks noChangeArrowheads="1"/>
              </p:cNvSpPr>
              <p:nvPr/>
            </p:nvSpPr>
            <p:spPr bwMode="auto">
              <a:xfrm>
                <a:off x="1317239" y="2080113"/>
                <a:ext cx="970532" cy="836542"/>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altLang="zh-CN" sz="5400" dirty="0">
                    <a:latin typeface="+mn-lt"/>
                    <a:ea typeface="+mn-ea"/>
                    <a:cs typeface="+mn-ea"/>
                    <a:sym typeface="+mn-lt"/>
                  </a:rPr>
                  <a:t>01</a:t>
                </a:r>
                <a:endParaRPr lang="zh-CN" altLang="en-US" sz="5400" dirty="0">
                  <a:latin typeface="+mn-lt"/>
                  <a:ea typeface="+mn-ea"/>
                  <a:cs typeface="+mn-ea"/>
                  <a:sym typeface="+mn-lt"/>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337559" y="141873"/>
            <a:ext cx="246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dirty="0">
                <a:sym typeface="+mn-lt"/>
              </a:rPr>
              <a:t>硬件部分的主要工作</a:t>
            </a:r>
          </a:p>
        </p:txBody>
      </p:sp>
      <p:sp>
        <p:nvSpPr>
          <p:cNvPr id="8" name="旁门左道PPT出品"/>
          <p:cNvSpPr/>
          <p:nvPr>
            <p:custDataLst>
              <p:tags r:id="rId1"/>
            </p:custDataLst>
          </p:nvPr>
        </p:nvSpPr>
        <p:spPr>
          <a:xfrm>
            <a:off x="704670" y="1548946"/>
            <a:ext cx="1233712" cy="1233711"/>
          </a:xfrm>
          <a:prstGeom prst="ellipse">
            <a:avLst/>
          </a:prstGeom>
          <a:solidFill>
            <a:srgbClr val="E38730"/>
          </a:solidFill>
          <a:ln w="2222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椭圆 8"/>
          <p:cNvSpPr/>
          <p:nvPr>
            <p:custDataLst>
              <p:tags r:id="rId2"/>
            </p:custDataLst>
          </p:nvPr>
        </p:nvSpPr>
        <p:spPr>
          <a:xfrm>
            <a:off x="522985" y="1270106"/>
            <a:ext cx="1597081" cy="1597081"/>
          </a:xfrm>
          <a:prstGeom prst="ellipse">
            <a:avLst/>
          </a:prstGeom>
          <a:noFill/>
          <a:ln w="63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1" name="组合 10"/>
          <p:cNvGrpSpPr/>
          <p:nvPr>
            <p:custDataLst>
              <p:tags r:id="rId3"/>
            </p:custDataLst>
          </p:nvPr>
        </p:nvGrpSpPr>
        <p:grpSpPr>
          <a:xfrm>
            <a:off x="607592" y="1354713"/>
            <a:ext cx="1427868" cy="1427867"/>
            <a:chOff x="770695" y="2971031"/>
            <a:chExt cx="1736690" cy="1736690"/>
          </a:xfrm>
        </p:grpSpPr>
        <p:sp>
          <p:nvSpPr>
            <p:cNvPr id="12" name="弧形 11"/>
            <p:cNvSpPr/>
            <p:nvPr>
              <p:custDataLst>
                <p:tags r:id="rId50"/>
              </p:custDataLst>
            </p:nvPr>
          </p:nvSpPr>
          <p:spPr>
            <a:xfrm>
              <a:off x="770695" y="2971031"/>
              <a:ext cx="1736690" cy="1736690"/>
            </a:xfrm>
            <a:prstGeom prst="arc">
              <a:avLst>
                <a:gd name="adj1" fmla="val 11217676"/>
                <a:gd name="adj2" fmla="val 21152120"/>
              </a:avLst>
            </a:prstGeom>
            <a:no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弧形 12"/>
            <p:cNvSpPr/>
            <p:nvPr>
              <p:custDataLst>
                <p:tags r:id="rId51"/>
              </p:custDataLst>
            </p:nvPr>
          </p:nvSpPr>
          <p:spPr>
            <a:xfrm rot="10800000">
              <a:off x="770695" y="2971031"/>
              <a:ext cx="1736690" cy="1736690"/>
            </a:xfrm>
            <a:prstGeom prst="arc">
              <a:avLst>
                <a:gd name="adj1" fmla="val 11217676"/>
                <a:gd name="adj2" fmla="val 21152120"/>
              </a:avLst>
            </a:prstGeom>
            <a:no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4" name="组合 13"/>
          <p:cNvGrpSpPr/>
          <p:nvPr>
            <p:custDataLst>
              <p:tags r:id="rId4"/>
            </p:custDataLst>
          </p:nvPr>
        </p:nvGrpSpPr>
        <p:grpSpPr>
          <a:xfrm>
            <a:off x="593471" y="2048406"/>
            <a:ext cx="1453109" cy="40483"/>
            <a:chOff x="1135293" y="3576422"/>
            <a:chExt cx="1641094" cy="45720"/>
          </a:xfrm>
          <a:solidFill>
            <a:srgbClr val="E38730"/>
          </a:solidFill>
        </p:grpSpPr>
        <p:sp>
          <p:nvSpPr>
            <p:cNvPr id="15" name="矩形 14"/>
            <p:cNvSpPr/>
            <p:nvPr>
              <p:custDataLst>
                <p:tags r:id="rId48"/>
              </p:custDataLst>
            </p:nvPr>
          </p:nvSpPr>
          <p:spPr>
            <a:xfrm rot="2700000" flipH="1">
              <a:off x="1135293" y="357642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矩形 16"/>
            <p:cNvSpPr/>
            <p:nvPr>
              <p:custDataLst>
                <p:tags r:id="rId49"/>
              </p:custDataLst>
            </p:nvPr>
          </p:nvSpPr>
          <p:spPr>
            <a:xfrm rot="2700000" flipH="1">
              <a:off x="2730667" y="357642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8" name="组合 17"/>
          <p:cNvGrpSpPr/>
          <p:nvPr>
            <p:custDataLst>
              <p:tags r:id="rId5"/>
            </p:custDataLst>
          </p:nvPr>
        </p:nvGrpSpPr>
        <p:grpSpPr>
          <a:xfrm>
            <a:off x="1132301" y="1848046"/>
            <a:ext cx="378449" cy="441200"/>
            <a:chOff x="1132301" y="1848046"/>
            <a:chExt cx="378449" cy="441200"/>
          </a:xfrm>
        </p:grpSpPr>
        <p:sp>
          <p:nvSpPr>
            <p:cNvPr id="19" name="Freeform 9"/>
            <p:cNvSpPr>
              <a:spLocks noEditPoints="1"/>
            </p:cNvSpPr>
            <p:nvPr>
              <p:custDataLst>
                <p:tags r:id="rId44"/>
              </p:custDataLst>
            </p:nvPr>
          </p:nvSpPr>
          <p:spPr bwMode="auto">
            <a:xfrm>
              <a:off x="1132301" y="1848046"/>
              <a:ext cx="378449" cy="441200"/>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20" name="Rectangle 10"/>
            <p:cNvSpPr>
              <a:spLocks noChangeArrowheads="1"/>
            </p:cNvSpPr>
            <p:nvPr>
              <p:custDataLst>
                <p:tags r:id="rId45"/>
              </p:custDataLst>
            </p:nvPr>
          </p:nvSpPr>
          <p:spPr bwMode="auto">
            <a:xfrm>
              <a:off x="1230562" y="1997383"/>
              <a:ext cx="89505" cy="252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21" name="Rectangle 11"/>
            <p:cNvSpPr>
              <a:spLocks noChangeArrowheads="1"/>
            </p:cNvSpPr>
            <p:nvPr>
              <p:custDataLst>
                <p:tags r:id="rId46"/>
              </p:custDataLst>
            </p:nvPr>
          </p:nvSpPr>
          <p:spPr bwMode="auto">
            <a:xfrm>
              <a:off x="1230562" y="1938037"/>
              <a:ext cx="119177" cy="252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22" name="Freeform 12"/>
            <p:cNvSpPr>
              <a:spLocks noEditPoints="1"/>
            </p:cNvSpPr>
            <p:nvPr>
              <p:custDataLst>
                <p:tags r:id="rId47"/>
              </p:custDataLst>
            </p:nvPr>
          </p:nvSpPr>
          <p:spPr bwMode="auto">
            <a:xfrm>
              <a:off x="1363846" y="1952144"/>
              <a:ext cx="90964" cy="294782"/>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grpSp>
      <p:sp>
        <p:nvSpPr>
          <p:cNvPr id="23" name="旁门左道PPT出品"/>
          <p:cNvSpPr/>
          <p:nvPr>
            <p:custDataLst>
              <p:tags r:id="rId6"/>
            </p:custDataLst>
          </p:nvPr>
        </p:nvSpPr>
        <p:spPr>
          <a:xfrm>
            <a:off x="7205619" y="1451791"/>
            <a:ext cx="1233712" cy="1233711"/>
          </a:xfrm>
          <a:prstGeom prst="ellipse">
            <a:avLst/>
          </a:prstGeom>
          <a:solidFill>
            <a:srgbClr val="D3DED8"/>
          </a:solidFill>
          <a:ln w="2222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椭圆 23"/>
          <p:cNvSpPr/>
          <p:nvPr>
            <p:custDataLst>
              <p:tags r:id="rId7"/>
            </p:custDataLst>
          </p:nvPr>
        </p:nvSpPr>
        <p:spPr>
          <a:xfrm>
            <a:off x="7023934" y="1270106"/>
            <a:ext cx="1597081" cy="1597081"/>
          </a:xfrm>
          <a:prstGeom prst="ellipse">
            <a:avLst/>
          </a:prstGeom>
          <a:noFill/>
          <a:ln w="63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5" name="组合 24"/>
          <p:cNvGrpSpPr/>
          <p:nvPr>
            <p:custDataLst>
              <p:tags r:id="rId8"/>
            </p:custDataLst>
          </p:nvPr>
        </p:nvGrpSpPr>
        <p:grpSpPr>
          <a:xfrm>
            <a:off x="7108541" y="1354713"/>
            <a:ext cx="1427868" cy="1427868"/>
            <a:chOff x="770695" y="2971031"/>
            <a:chExt cx="1736690" cy="1736691"/>
          </a:xfrm>
        </p:grpSpPr>
        <p:sp>
          <p:nvSpPr>
            <p:cNvPr id="26" name="弧形 25"/>
            <p:cNvSpPr/>
            <p:nvPr>
              <p:custDataLst>
                <p:tags r:id="rId42"/>
              </p:custDataLst>
            </p:nvPr>
          </p:nvSpPr>
          <p:spPr>
            <a:xfrm>
              <a:off x="770695" y="2971032"/>
              <a:ext cx="1736690" cy="1736690"/>
            </a:xfrm>
            <a:prstGeom prst="arc">
              <a:avLst>
                <a:gd name="adj1" fmla="val 11217676"/>
                <a:gd name="adj2" fmla="val 21152120"/>
              </a:avLst>
            </a:prstGeom>
            <a:no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弧形 30"/>
            <p:cNvSpPr/>
            <p:nvPr>
              <p:custDataLst>
                <p:tags r:id="rId43"/>
              </p:custDataLst>
            </p:nvPr>
          </p:nvSpPr>
          <p:spPr>
            <a:xfrm rot="10800000">
              <a:off x="770695" y="2971031"/>
              <a:ext cx="1736690" cy="1736690"/>
            </a:xfrm>
            <a:prstGeom prst="arc">
              <a:avLst>
                <a:gd name="adj1" fmla="val 11217676"/>
                <a:gd name="adj2" fmla="val 21152120"/>
              </a:avLst>
            </a:prstGeom>
            <a:no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32" name="组合 31"/>
          <p:cNvGrpSpPr/>
          <p:nvPr>
            <p:custDataLst>
              <p:tags r:id="rId9"/>
            </p:custDataLst>
          </p:nvPr>
        </p:nvGrpSpPr>
        <p:grpSpPr>
          <a:xfrm>
            <a:off x="7094420" y="2048406"/>
            <a:ext cx="1453109" cy="40483"/>
            <a:chOff x="1135293" y="3576422"/>
            <a:chExt cx="1641094" cy="45720"/>
          </a:xfrm>
          <a:solidFill>
            <a:srgbClr val="D3DED8"/>
          </a:solidFill>
        </p:grpSpPr>
        <p:sp>
          <p:nvSpPr>
            <p:cNvPr id="33" name="矩形 32"/>
            <p:cNvSpPr/>
            <p:nvPr>
              <p:custDataLst>
                <p:tags r:id="rId40"/>
              </p:custDataLst>
            </p:nvPr>
          </p:nvSpPr>
          <p:spPr>
            <a:xfrm rot="2700000" flipH="1">
              <a:off x="1135293" y="357642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 name="矩形 33"/>
            <p:cNvSpPr/>
            <p:nvPr>
              <p:custDataLst>
                <p:tags r:id="rId41"/>
              </p:custDataLst>
            </p:nvPr>
          </p:nvSpPr>
          <p:spPr>
            <a:xfrm rot="2700000" flipH="1">
              <a:off x="2730667" y="357642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35" name="Freeform 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a:spLocks noEditPoints="1"/>
          </p:cNvSpPr>
          <p:nvPr>
            <p:custDataLst>
              <p:tags r:id="rId10"/>
            </p:custDataLst>
          </p:nvPr>
        </p:nvSpPr>
        <p:spPr bwMode="auto">
          <a:xfrm>
            <a:off x="7601957" y="1880566"/>
            <a:ext cx="441034" cy="376161"/>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36" name="旁门左道PPT出品"/>
          <p:cNvSpPr/>
          <p:nvPr>
            <p:custDataLst>
              <p:tags r:id="rId11"/>
            </p:custDataLst>
          </p:nvPr>
        </p:nvSpPr>
        <p:spPr>
          <a:xfrm>
            <a:off x="2871653" y="1451791"/>
            <a:ext cx="1233712" cy="1233711"/>
          </a:xfrm>
          <a:prstGeom prst="ellipse">
            <a:avLst/>
          </a:prstGeom>
          <a:solidFill>
            <a:srgbClr val="D3DED8"/>
          </a:solidFill>
          <a:ln w="2222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椭圆 36"/>
          <p:cNvSpPr/>
          <p:nvPr>
            <p:custDataLst>
              <p:tags r:id="rId12"/>
            </p:custDataLst>
          </p:nvPr>
        </p:nvSpPr>
        <p:spPr>
          <a:xfrm>
            <a:off x="2689968" y="1270106"/>
            <a:ext cx="1597081" cy="1597081"/>
          </a:xfrm>
          <a:prstGeom prst="ellipse">
            <a:avLst/>
          </a:prstGeom>
          <a:noFill/>
          <a:ln w="63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8" name="组合 37"/>
          <p:cNvGrpSpPr/>
          <p:nvPr>
            <p:custDataLst>
              <p:tags r:id="rId13"/>
            </p:custDataLst>
          </p:nvPr>
        </p:nvGrpSpPr>
        <p:grpSpPr>
          <a:xfrm>
            <a:off x="2774575" y="1354713"/>
            <a:ext cx="1427868" cy="1427868"/>
            <a:chOff x="770695" y="2971031"/>
            <a:chExt cx="1736690" cy="1736691"/>
          </a:xfrm>
        </p:grpSpPr>
        <p:sp>
          <p:nvSpPr>
            <p:cNvPr id="39" name="弧形 38"/>
            <p:cNvSpPr/>
            <p:nvPr>
              <p:custDataLst>
                <p:tags r:id="rId38"/>
              </p:custDataLst>
            </p:nvPr>
          </p:nvSpPr>
          <p:spPr>
            <a:xfrm>
              <a:off x="770695" y="2971032"/>
              <a:ext cx="1736690" cy="1736690"/>
            </a:xfrm>
            <a:prstGeom prst="arc">
              <a:avLst>
                <a:gd name="adj1" fmla="val 11217676"/>
                <a:gd name="adj2" fmla="val 21152120"/>
              </a:avLst>
            </a:prstGeom>
            <a:no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0" name="弧形 39"/>
            <p:cNvSpPr/>
            <p:nvPr>
              <p:custDataLst>
                <p:tags r:id="rId39"/>
              </p:custDataLst>
            </p:nvPr>
          </p:nvSpPr>
          <p:spPr>
            <a:xfrm rot="10800000">
              <a:off x="770695" y="2971031"/>
              <a:ext cx="1736690" cy="1736690"/>
            </a:xfrm>
            <a:prstGeom prst="arc">
              <a:avLst>
                <a:gd name="adj1" fmla="val 11217676"/>
                <a:gd name="adj2" fmla="val 21152120"/>
              </a:avLst>
            </a:prstGeom>
            <a:no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41" name="组合 40"/>
          <p:cNvGrpSpPr/>
          <p:nvPr>
            <p:custDataLst>
              <p:tags r:id="rId14"/>
            </p:custDataLst>
          </p:nvPr>
        </p:nvGrpSpPr>
        <p:grpSpPr>
          <a:xfrm>
            <a:off x="2760454" y="2048406"/>
            <a:ext cx="1453109" cy="40483"/>
            <a:chOff x="1135293" y="3576422"/>
            <a:chExt cx="1641094" cy="45720"/>
          </a:xfrm>
          <a:solidFill>
            <a:srgbClr val="D3DED8"/>
          </a:solidFill>
        </p:grpSpPr>
        <p:sp>
          <p:nvSpPr>
            <p:cNvPr id="42" name="矩形 41"/>
            <p:cNvSpPr/>
            <p:nvPr>
              <p:custDataLst>
                <p:tags r:id="rId36"/>
              </p:custDataLst>
            </p:nvPr>
          </p:nvSpPr>
          <p:spPr>
            <a:xfrm rot="2700000" flipH="1">
              <a:off x="1135293" y="357642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矩形 42"/>
            <p:cNvSpPr/>
            <p:nvPr>
              <p:custDataLst>
                <p:tags r:id="rId37"/>
              </p:custDataLst>
            </p:nvPr>
          </p:nvSpPr>
          <p:spPr>
            <a:xfrm rot="2700000" flipH="1">
              <a:off x="2730667" y="357642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44" name="Freeform 21"/>
          <p:cNvSpPr/>
          <p:nvPr>
            <p:custDataLst>
              <p:tags r:id="rId15"/>
            </p:custDataLst>
          </p:nvPr>
        </p:nvSpPr>
        <p:spPr bwMode="auto">
          <a:xfrm>
            <a:off x="3405971" y="2045374"/>
            <a:ext cx="164455" cy="174385"/>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45" name="Freeform 22"/>
          <p:cNvSpPr>
            <a:spLocks noEditPoints="1"/>
          </p:cNvSpPr>
          <p:nvPr>
            <p:custDataLst>
              <p:tags r:id="rId16"/>
            </p:custDataLst>
          </p:nvPr>
        </p:nvSpPr>
        <p:spPr bwMode="auto">
          <a:xfrm>
            <a:off x="3205522" y="1856716"/>
            <a:ext cx="565973" cy="423861"/>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cs typeface="+mn-ea"/>
              <a:sym typeface="+mn-lt"/>
            </a:endParaRPr>
          </a:p>
        </p:txBody>
      </p:sp>
      <p:sp>
        <p:nvSpPr>
          <p:cNvPr id="46" name="旁门左道PPT出品"/>
          <p:cNvSpPr/>
          <p:nvPr>
            <p:custDataLst>
              <p:tags r:id="rId17"/>
            </p:custDataLst>
          </p:nvPr>
        </p:nvSpPr>
        <p:spPr>
          <a:xfrm>
            <a:off x="5038635" y="1451791"/>
            <a:ext cx="1233712" cy="1233711"/>
          </a:xfrm>
          <a:prstGeom prst="ellipse">
            <a:avLst/>
          </a:prstGeom>
          <a:solidFill>
            <a:srgbClr val="E38730"/>
          </a:solidFill>
          <a:ln w="2222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椭圆 46"/>
          <p:cNvSpPr/>
          <p:nvPr>
            <p:custDataLst>
              <p:tags r:id="rId18"/>
            </p:custDataLst>
          </p:nvPr>
        </p:nvSpPr>
        <p:spPr>
          <a:xfrm>
            <a:off x="4856951" y="1270106"/>
            <a:ext cx="1597081" cy="1597081"/>
          </a:xfrm>
          <a:prstGeom prst="ellipse">
            <a:avLst/>
          </a:prstGeom>
          <a:noFill/>
          <a:ln w="6350">
            <a:solidFill>
              <a:srgbClr val="F4F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8" name="组合 47"/>
          <p:cNvGrpSpPr/>
          <p:nvPr>
            <p:custDataLst>
              <p:tags r:id="rId19"/>
            </p:custDataLst>
          </p:nvPr>
        </p:nvGrpSpPr>
        <p:grpSpPr>
          <a:xfrm>
            <a:off x="4941557" y="1354713"/>
            <a:ext cx="1427868" cy="1427867"/>
            <a:chOff x="770695" y="2971031"/>
            <a:chExt cx="1736690" cy="1736690"/>
          </a:xfrm>
        </p:grpSpPr>
        <p:sp>
          <p:nvSpPr>
            <p:cNvPr id="49" name="弧形 48"/>
            <p:cNvSpPr/>
            <p:nvPr>
              <p:custDataLst>
                <p:tags r:id="rId34"/>
              </p:custDataLst>
            </p:nvPr>
          </p:nvSpPr>
          <p:spPr>
            <a:xfrm>
              <a:off x="770695" y="2971031"/>
              <a:ext cx="1736690" cy="1736690"/>
            </a:xfrm>
            <a:prstGeom prst="arc">
              <a:avLst>
                <a:gd name="adj1" fmla="val 11217676"/>
                <a:gd name="adj2" fmla="val 21152120"/>
              </a:avLst>
            </a:prstGeom>
            <a:no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0" name="弧形 49"/>
            <p:cNvSpPr/>
            <p:nvPr>
              <p:custDataLst>
                <p:tags r:id="rId35"/>
              </p:custDataLst>
            </p:nvPr>
          </p:nvSpPr>
          <p:spPr>
            <a:xfrm rot="10800000">
              <a:off x="770695" y="2971031"/>
              <a:ext cx="1736690" cy="1736690"/>
            </a:xfrm>
            <a:prstGeom prst="arc">
              <a:avLst>
                <a:gd name="adj1" fmla="val 11217676"/>
                <a:gd name="adj2" fmla="val 21152120"/>
              </a:avLst>
            </a:prstGeom>
            <a:noFill/>
            <a:ln w="19050">
              <a:solidFill>
                <a:srgbClr val="F4F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51" name="组合 50"/>
          <p:cNvGrpSpPr/>
          <p:nvPr>
            <p:custDataLst>
              <p:tags r:id="rId20"/>
            </p:custDataLst>
          </p:nvPr>
        </p:nvGrpSpPr>
        <p:grpSpPr>
          <a:xfrm>
            <a:off x="4928937" y="2048405"/>
            <a:ext cx="1453109" cy="40483"/>
            <a:chOff x="1135293" y="3576422"/>
            <a:chExt cx="1641094" cy="45720"/>
          </a:xfrm>
          <a:solidFill>
            <a:srgbClr val="E38730"/>
          </a:solidFill>
        </p:grpSpPr>
        <p:sp>
          <p:nvSpPr>
            <p:cNvPr id="52" name="矩形 51"/>
            <p:cNvSpPr/>
            <p:nvPr>
              <p:custDataLst>
                <p:tags r:id="rId32"/>
              </p:custDataLst>
            </p:nvPr>
          </p:nvSpPr>
          <p:spPr>
            <a:xfrm rot="2700000" flipH="1">
              <a:off x="1135293" y="357642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3" name="矩形 52"/>
            <p:cNvSpPr/>
            <p:nvPr>
              <p:custDataLst>
                <p:tags r:id="rId33"/>
              </p:custDataLst>
            </p:nvPr>
          </p:nvSpPr>
          <p:spPr>
            <a:xfrm rot="2700000" flipH="1">
              <a:off x="2730667" y="357642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54" name="组合 53"/>
          <p:cNvGrpSpPr/>
          <p:nvPr>
            <p:custDataLst>
              <p:tags r:id="rId21"/>
            </p:custDataLst>
          </p:nvPr>
        </p:nvGrpSpPr>
        <p:grpSpPr>
          <a:xfrm>
            <a:off x="5420545" y="1870023"/>
            <a:ext cx="469892" cy="397246"/>
            <a:chOff x="5420545" y="1870023"/>
            <a:chExt cx="469892" cy="397246"/>
          </a:xfrm>
        </p:grpSpPr>
        <p:sp>
          <p:nvSpPr>
            <p:cNvPr id="55" name="Freeform 16"/>
            <p:cNvSpPr/>
            <p:nvPr>
              <p:custDataLst>
                <p:tags r:id="rId30"/>
              </p:custDataLst>
            </p:nvPr>
          </p:nvSpPr>
          <p:spPr bwMode="auto">
            <a:xfrm>
              <a:off x="5523591" y="1966372"/>
              <a:ext cx="264314" cy="110260"/>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solidFill>
              <a:schemeClr val="bg1"/>
            </a:solidFill>
            <a:ln w="12700" cap="flat" cmpd="sng" algn="ctr">
              <a:noFill/>
              <a:prstDash val="solid"/>
              <a:miter lim="800000"/>
            </a:ln>
            <a:effectLst/>
          </p:spPr>
          <p:txBody>
            <a:bodyPr rtlCol="0" anchor="ctr"/>
            <a:lstStyle/>
            <a:p>
              <a:pPr algn="ctr" defTabSz="914400">
                <a:defRPr/>
              </a:pPr>
              <a:endParaRPr lang="zh-CN" altLang="en-US" b="1" kern="0" dirty="0">
                <a:solidFill>
                  <a:prstClr val="white"/>
                </a:solidFill>
                <a:cs typeface="+mn-ea"/>
                <a:sym typeface="+mn-lt"/>
              </a:endParaRPr>
            </a:p>
          </p:txBody>
        </p:sp>
        <p:sp>
          <p:nvSpPr>
            <p:cNvPr id="56" name="Freeform 17"/>
            <p:cNvSpPr>
              <a:spLocks noEditPoints="1"/>
            </p:cNvSpPr>
            <p:nvPr>
              <p:custDataLst>
                <p:tags r:id="rId31"/>
              </p:custDataLst>
            </p:nvPr>
          </p:nvSpPr>
          <p:spPr bwMode="auto">
            <a:xfrm>
              <a:off x="5420545" y="1870023"/>
              <a:ext cx="469892" cy="397246"/>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solidFill>
              <a:schemeClr val="bg1"/>
            </a:solidFill>
            <a:ln w="12700" cap="flat" cmpd="sng" algn="ctr">
              <a:noFill/>
              <a:prstDash val="solid"/>
              <a:miter lim="800000"/>
            </a:ln>
            <a:effectLst/>
          </p:spPr>
          <p:txBody>
            <a:bodyPr rtlCol="0" anchor="ctr"/>
            <a:lstStyle/>
            <a:p>
              <a:pPr algn="ctr" defTabSz="914400">
                <a:defRPr/>
              </a:pPr>
              <a:endParaRPr lang="zh-CN" altLang="en-US" b="1" kern="0" dirty="0">
                <a:solidFill>
                  <a:prstClr val="white"/>
                </a:solidFill>
                <a:cs typeface="+mn-ea"/>
                <a:sym typeface="+mn-lt"/>
              </a:endParaRPr>
            </a:p>
          </p:txBody>
        </p:sp>
      </p:grpSp>
      <p:sp>
        <p:nvSpPr>
          <p:cNvPr id="57" name="文本框 6"/>
          <p:cNvSpPr txBox="1">
            <a:spLocks noChangeArrowheads="1"/>
          </p:cNvSpPr>
          <p:nvPr>
            <p:custDataLst>
              <p:tags r:id="rId22"/>
            </p:custDataLst>
          </p:nvPr>
        </p:nvSpPr>
        <p:spPr bwMode="auto">
          <a:xfrm>
            <a:off x="580968" y="2923546"/>
            <a:ext cx="153917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600" dirty="0">
                <a:solidFill>
                  <a:srgbClr val="495589"/>
                </a:solidFill>
                <a:latin typeface="+mn-lt"/>
                <a:ea typeface="+mn-ea"/>
                <a:cs typeface="+mn-ea"/>
                <a:sym typeface="+mn-lt"/>
              </a:rPr>
              <a:t>最基本的</a:t>
            </a:r>
            <a:r>
              <a:rPr lang="en-US" altLang="zh-CN" sz="1600" dirty="0">
                <a:solidFill>
                  <a:srgbClr val="495589"/>
                </a:solidFill>
                <a:latin typeface="+mn-lt"/>
                <a:ea typeface="+mn-ea"/>
                <a:cs typeface="+mn-ea"/>
                <a:sym typeface="+mn-lt"/>
              </a:rPr>
              <a:t>CPU</a:t>
            </a:r>
          </a:p>
        </p:txBody>
      </p:sp>
      <p:sp>
        <p:nvSpPr>
          <p:cNvPr id="58" name="矩形 57"/>
          <p:cNvSpPr/>
          <p:nvPr>
            <p:custDataLst>
              <p:tags r:id="rId23"/>
            </p:custDataLst>
          </p:nvPr>
        </p:nvSpPr>
        <p:spPr>
          <a:xfrm>
            <a:off x="430180" y="3502902"/>
            <a:ext cx="1844556" cy="1060450"/>
          </a:xfrm>
          <a:prstGeom prst="rect">
            <a:avLst/>
          </a:prstGeom>
        </p:spPr>
        <p:txBody>
          <a:bodyPr wrap="square">
            <a:spAutoFit/>
          </a:bodyPr>
          <a:lstStyle/>
          <a:p>
            <a:pPr algn="ctr">
              <a:lnSpc>
                <a:spcPct val="150000"/>
              </a:lnSpc>
            </a:pPr>
            <a:r>
              <a:rPr lang="en-US" altLang="zh-CN" sz="1050" kern="0" dirty="0">
                <a:solidFill>
                  <a:schemeClr val="tx1">
                    <a:lumMod val="65000"/>
                    <a:lumOff val="35000"/>
                  </a:schemeClr>
                </a:solidFill>
                <a:cs typeface="+mn-ea"/>
                <a:sym typeface="+mn-lt"/>
              </a:rPr>
              <a:t>RV32I</a:t>
            </a:r>
            <a:r>
              <a:rPr lang="zh-CN" altLang="en-US" sz="1050" kern="0" dirty="0">
                <a:solidFill>
                  <a:schemeClr val="tx1">
                    <a:lumMod val="65000"/>
                    <a:lumOff val="35000"/>
                  </a:schemeClr>
                </a:solidFill>
                <a:cs typeface="+mn-ea"/>
                <a:sym typeface="+mn-lt"/>
              </a:rPr>
              <a:t>指令集的单周期哈弗结构</a:t>
            </a:r>
            <a:r>
              <a:rPr lang="en-US" altLang="zh-CN" sz="1050" kern="0" dirty="0">
                <a:solidFill>
                  <a:schemeClr val="tx1">
                    <a:lumMod val="65000"/>
                    <a:lumOff val="35000"/>
                  </a:schemeClr>
                </a:solidFill>
                <a:cs typeface="+mn-ea"/>
                <a:sym typeface="+mn-lt"/>
              </a:rPr>
              <a:t>CPU</a:t>
            </a:r>
            <a:r>
              <a:rPr lang="zh-CN" altLang="en-US" sz="1050" kern="0" dirty="0">
                <a:solidFill>
                  <a:schemeClr val="tx1">
                    <a:lumMod val="65000"/>
                    <a:lumOff val="35000"/>
                  </a:schemeClr>
                </a:solidFill>
                <a:cs typeface="+mn-ea"/>
                <a:sym typeface="+mn-lt"/>
              </a:rPr>
              <a:t>，内存空间不够了怎么办？同步读写数据冲突怎么处理？</a:t>
            </a:r>
          </a:p>
        </p:txBody>
      </p:sp>
      <p:sp>
        <p:nvSpPr>
          <p:cNvPr id="59" name="文本框 6"/>
          <p:cNvSpPr txBox="1">
            <a:spLocks noChangeArrowheads="1"/>
          </p:cNvSpPr>
          <p:nvPr>
            <p:custDataLst>
              <p:tags r:id="rId24"/>
            </p:custDataLst>
          </p:nvPr>
        </p:nvSpPr>
        <p:spPr bwMode="auto">
          <a:xfrm>
            <a:off x="2689860" y="2990215"/>
            <a:ext cx="162496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600" dirty="0">
                <a:solidFill>
                  <a:srgbClr val="495589"/>
                </a:solidFill>
                <a:latin typeface="+mn-lt"/>
                <a:ea typeface="+mn-ea"/>
                <a:cs typeface="+mn-ea"/>
                <a:sym typeface="+mn-lt"/>
              </a:rPr>
              <a:t>MMIO</a:t>
            </a:r>
            <a:r>
              <a:rPr lang="zh-CN" altLang="en-US" sz="1600" dirty="0">
                <a:solidFill>
                  <a:srgbClr val="495589"/>
                </a:solidFill>
                <a:latin typeface="+mn-lt"/>
                <a:ea typeface="+mn-ea"/>
                <a:cs typeface="+mn-ea"/>
                <a:sym typeface="+mn-lt"/>
              </a:rPr>
              <a:t>管理外设</a:t>
            </a:r>
          </a:p>
        </p:txBody>
      </p:sp>
      <p:sp>
        <p:nvSpPr>
          <p:cNvPr id="60" name="矩形 59"/>
          <p:cNvSpPr/>
          <p:nvPr>
            <p:custDataLst>
              <p:tags r:id="rId25"/>
            </p:custDataLst>
          </p:nvPr>
        </p:nvSpPr>
        <p:spPr>
          <a:xfrm>
            <a:off x="2594406" y="3569723"/>
            <a:ext cx="1844556" cy="818515"/>
          </a:xfrm>
          <a:prstGeom prst="rect">
            <a:avLst/>
          </a:prstGeom>
        </p:spPr>
        <p:txBody>
          <a:bodyPr wrap="square">
            <a:spAutoFit/>
          </a:bodyPr>
          <a:lstStyle/>
          <a:p>
            <a:pPr algn="ctr">
              <a:lnSpc>
                <a:spcPct val="150000"/>
              </a:lnSpc>
            </a:pPr>
            <a:r>
              <a:rPr lang="zh-CN" altLang="en-US" sz="1050" kern="0" dirty="0">
                <a:solidFill>
                  <a:schemeClr val="tx1">
                    <a:lumMod val="65000"/>
                    <a:lumOff val="35000"/>
                  </a:schemeClr>
                </a:solidFill>
                <a:cs typeface="+mn-ea"/>
                <a:sym typeface="+mn-lt"/>
              </a:rPr>
              <a:t>要玩游戏，显示和操作是必不可少的。该怎么处理这些外设与</a:t>
            </a:r>
            <a:r>
              <a:rPr lang="en-US" altLang="zh-CN" sz="1050" kern="0" dirty="0">
                <a:solidFill>
                  <a:schemeClr val="tx1">
                    <a:lumMod val="65000"/>
                    <a:lumOff val="35000"/>
                  </a:schemeClr>
                </a:solidFill>
                <a:cs typeface="+mn-ea"/>
                <a:sym typeface="+mn-lt"/>
              </a:rPr>
              <a:t>CPU</a:t>
            </a:r>
            <a:r>
              <a:rPr lang="zh-CN" altLang="en-US" sz="1050" kern="0" dirty="0">
                <a:solidFill>
                  <a:schemeClr val="tx1">
                    <a:lumMod val="65000"/>
                    <a:lumOff val="35000"/>
                  </a:schemeClr>
                </a:solidFill>
                <a:cs typeface="+mn-ea"/>
                <a:sym typeface="+mn-lt"/>
              </a:rPr>
              <a:t>之间的逻辑？</a:t>
            </a:r>
          </a:p>
        </p:txBody>
      </p:sp>
      <p:sp>
        <p:nvSpPr>
          <p:cNvPr id="61" name="文本框 6"/>
          <p:cNvSpPr txBox="1">
            <a:spLocks noChangeArrowheads="1"/>
          </p:cNvSpPr>
          <p:nvPr>
            <p:custDataLst>
              <p:tags r:id="rId26"/>
            </p:custDataLst>
          </p:nvPr>
        </p:nvSpPr>
        <p:spPr bwMode="auto">
          <a:xfrm>
            <a:off x="4912595" y="2907964"/>
            <a:ext cx="153917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600" dirty="0">
                <a:solidFill>
                  <a:srgbClr val="495589"/>
                </a:solidFill>
                <a:latin typeface="+mn-lt"/>
                <a:ea typeface="+mn-ea"/>
                <a:cs typeface="+mn-ea"/>
                <a:sym typeface="+mn-lt"/>
              </a:rPr>
              <a:t>VGA</a:t>
            </a:r>
            <a:r>
              <a:rPr lang="zh-CN" altLang="en-US" sz="1600" dirty="0">
                <a:solidFill>
                  <a:srgbClr val="495589"/>
                </a:solidFill>
                <a:latin typeface="+mn-lt"/>
                <a:ea typeface="+mn-ea"/>
                <a:cs typeface="+mn-ea"/>
                <a:sym typeface="+mn-lt"/>
              </a:rPr>
              <a:t>驱动</a:t>
            </a:r>
          </a:p>
        </p:txBody>
      </p:sp>
      <p:sp>
        <p:nvSpPr>
          <p:cNvPr id="62" name="矩形 61"/>
          <p:cNvSpPr/>
          <p:nvPr>
            <p:custDataLst>
              <p:tags r:id="rId27"/>
            </p:custDataLst>
          </p:nvPr>
        </p:nvSpPr>
        <p:spPr>
          <a:xfrm>
            <a:off x="4759902" y="3502560"/>
            <a:ext cx="1844556" cy="818515"/>
          </a:xfrm>
          <a:prstGeom prst="rect">
            <a:avLst/>
          </a:prstGeom>
        </p:spPr>
        <p:txBody>
          <a:bodyPr wrap="square">
            <a:spAutoFit/>
          </a:bodyPr>
          <a:lstStyle/>
          <a:p>
            <a:pPr algn="ctr">
              <a:lnSpc>
                <a:spcPct val="150000"/>
              </a:lnSpc>
            </a:pPr>
            <a:r>
              <a:rPr lang="zh-CN" altLang="en-US" sz="1050" kern="0" dirty="0">
                <a:solidFill>
                  <a:schemeClr val="tx1">
                    <a:lumMod val="65000"/>
                    <a:lumOff val="35000"/>
                  </a:schemeClr>
                </a:solidFill>
                <a:cs typeface="+mn-ea"/>
                <a:sym typeface="+mn-lt"/>
              </a:rPr>
              <a:t>我们的游戏是一个横屏的动画，怎么保障流畅的画面？帧撕裂？这可怎么办？</a:t>
            </a:r>
          </a:p>
        </p:txBody>
      </p:sp>
      <p:sp>
        <p:nvSpPr>
          <p:cNvPr id="63" name="文本框 6"/>
          <p:cNvSpPr txBox="1">
            <a:spLocks noChangeArrowheads="1"/>
          </p:cNvSpPr>
          <p:nvPr>
            <p:custDataLst>
              <p:tags r:id="rId28"/>
            </p:custDataLst>
          </p:nvPr>
        </p:nvSpPr>
        <p:spPr bwMode="auto">
          <a:xfrm>
            <a:off x="7100903" y="2923595"/>
            <a:ext cx="153917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600" dirty="0">
                <a:solidFill>
                  <a:srgbClr val="495589"/>
                </a:solidFill>
                <a:latin typeface="+mn-lt"/>
                <a:ea typeface="+mn-ea"/>
                <a:cs typeface="+mn-ea"/>
                <a:sym typeface="+mn-lt"/>
              </a:rPr>
              <a:t>硬件按钮操作</a:t>
            </a:r>
          </a:p>
        </p:txBody>
      </p:sp>
      <p:sp>
        <p:nvSpPr>
          <p:cNvPr id="2" name="矩形 1"/>
          <p:cNvSpPr/>
          <p:nvPr>
            <p:custDataLst>
              <p:tags r:id="rId29"/>
            </p:custDataLst>
          </p:nvPr>
        </p:nvSpPr>
        <p:spPr>
          <a:xfrm>
            <a:off x="6899852" y="3502560"/>
            <a:ext cx="1844556" cy="1303020"/>
          </a:xfrm>
          <a:prstGeom prst="rect">
            <a:avLst/>
          </a:prstGeom>
        </p:spPr>
        <p:txBody>
          <a:bodyPr wrap="square">
            <a:spAutoFit/>
          </a:bodyPr>
          <a:lstStyle/>
          <a:p>
            <a:pPr algn="ctr">
              <a:lnSpc>
                <a:spcPct val="150000"/>
              </a:lnSpc>
            </a:pPr>
            <a:r>
              <a:rPr lang="zh-CN" altLang="en-US" sz="1050" kern="0" dirty="0">
                <a:solidFill>
                  <a:schemeClr val="tx1">
                    <a:lumMod val="65000"/>
                    <a:lumOff val="35000"/>
                  </a:schemeClr>
                </a:solidFill>
                <a:cs typeface="+mn-ea"/>
                <a:sym typeface="+mn-lt"/>
              </a:rPr>
              <a:t>只能看不能玩算什么游戏？我们在硬件上实现了</a:t>
            </a:r>
            <a:r>
              <a:rPr lang="en-US" altLang="zh-CN" sz="1050" kern="0" dirty="0">
                <a:solidFill>
                  <a:schemeClr val="tx1">
                    <a:lumMod val="65000"/>
                    <a:lumOff val="35000"/>
                  </a:schemeClr>
                </a:solidFill>
                <a:cs typeface="+mn-ea"/>
                <a:sym typeface="+mn-lt"/>
              </a:rPr>
              <a:t>Nexys4DDR4</a:t>
            </a:r>
            <a:r>
              <a:rPr lang="zh-CN" altLang="en-US" sz="1050" kern="0" dirty="0">
                <a:solidFill>
                  <a:schemeClr val="tx1">
                    <a:lumMod val="65000"/>
                    <a:lumOff val="35000"/>
                  </a:schemeClr>
                </a:solidFill>
                <a:cs typeface="+mn-ea"/>
                <a:sym typeface="+mn-lt"/>
              </a:rPr>
              <a:t>自带的</a:t>
            </a:r>
            <a:r>
              <a:rPr lang="en-US" altLang="zh-CN" sz="1050" kern="0" dirty="0">
                <a:solidFill>
                  <a:schemeClr val="tx1">
                    <a:lumMod val="65000"/>
                    <a:lumOff val="35000"/>
                  </a:schemeClr>
                </a:solidFill>
                <a:cs typeface="+mn-ea"/>
                <a:sym typeface="+mn-lt"/>
              </a:rPr>
              <a:t>button</a:t>
            </a:r>
            <a:r>
              <a:rPr lang="zh-CN" altLang="en-US" sz="1050" kern="0" dirty="0">
                <a:solidFill>
                  <a:schemeClr val="tx1">
                    <a:lumMod val="65000"/>
                    <a:lumOff val="35000"/>
                  </a:schemeClr>
                </a:solidFill>
                <a:cs typeface="+mn-ea"/>
                <a:sym typeface="+mn-lt"/>
              </a:rPr>
              <a:t>组件进行游戏控制。</a:t>
            </a:r>
          </a:p>
          <a:p>
            <a:pPr algn="ctr">
              <a:lnSpc>
                <a:spcPct val="150000"/>
              </a:lnSpc>
            </a:pPr>
            <a:endParaRPr lang="zh-CN" altLang="en-US" sz="1050" kern="0" dirty="0">
              <a:solidFill>
                <a:schemeClr val="tx1">
                  <a:lumMod val="65000"/>
                  <a:lumOff val="35000"/>
                </a:schemeClr>
              </a:solidFill>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577271" y="141873"/>
            <a:ext cx="19894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000" b="1" dirty="0">
                <a:solidFill>
                  <a:srgbClr val="495589"/>
                </a:solidFill>
                <a:latin typeface="+mn-lt"/>
                <a:ea typeface="+mn-ea"/>
                <a:cs typeface="+mn-ea"/>
                <a:sym typeface="+mn-lt"/>
              </a:rPr>
              <a:t>CPU</a:t>
            </a:r>
            <a:r>
              <a:rPr lang="zh-CN" altLang="en-US" sz="2000" b="1" dirty="0">
                <a:solidFill>
                  <a:srgbClr val="495589"/>
                </a:solidFill>
                <a:latin typeface="+mn-lt"/>
                <a:ea typeface="+mn-ea"/>
                <a:cs typeface="+mn-ea"/>
                <a:sym typeface="+mn-lt"/>
              </a:rPr>
              <a:t>的数据通路</a:t>
            </a:r>
          </a:p>
        </p:txBody>
      </p:sp>
      <p:sp>
        <p:nvSpPr>
          <p:cNvPr id="2" name="文本框 1"/>
          <p:cNvSpPr txBox="1"/>
          <p:nvPr/>
        </p:nvSpPr>
        <p:spPr>
          <a:xfrm>
            <a:off x="1115060" y="4114800"/>
            <a:ext cx="2077720" cy="299085"/>
          </a:xfrm>
          <a:prstGeom prst="rect">
            <a:avLst/>
          </a:prstGeom>
          <a:noFill/>
        </p:spPr>
        <p:txBody>
          <a:bodyPr wrap="square" rtlCol="0" anchor="t">
            <a:spAutoFit/>
          </a:bodyPr>
          <a:lstStyle/>
          <a:p>
            <a:r>
              <a:rPr lang="zh-CN" altLang="en-US"/>
              <a:t>单周期</a:t>
            </a:r>
            <a:r>
              <a:rPr lang="en-US" altLang="zh-CN"/>
              <a:t>CPU</a:t>
            </a:r>
            <a:r>
              <a:rPr lang="zh-CN" altLang="en-US"/>
              <a:t>的数据通路</a:t>
            </a:r>
          </a:p>
        </p:txBody>
      </p:sp>
      <p:pic>
        <p:nvPicPr>
          <p:cNvPr id="3" name="图片 2"/>
          <p:cNvPicPr>
            <a:picLocks noChangeAspect="1"/>
          </p:cNvPicPr>
          <p:nvPr/>
        </p:nvPicPr>
        <p:blipFill>
          <a:blip r:embed="rId4"/>
          <a:stretch>
            <a:fillRect/>
          </a:stretch>
        </p:blipFill>
        <p:spPr>
          <a:xfrm>
            <a:off x="276225" y="1693545"/>
            <a:ext cx="3921760" cy="2071370"/>
          </a:xfrm>
          <a:prstGeom prst="rect">
            <a:avLst/>
          </a:prstGeom>
        </p:spPr>
      </p:pic>
      <p:pic>
        <p:nvPicPr>
          <p:cNvPr id="5" name="图片 4"/>
          <p:cNvPicPr>
            <a:picLocks noChangeAspect="1"/>
          </p:cNvPicPr>
          <p:nvPr/>
        </p:nvPicPr>
        <p:blipFill>
          <a:blip r:embed="rId5"/>
          <a:stretch>
            <a:fillRect/>
          </a:stretch>
        </p:blipFill>
        <p:spPr>
          <a:xfrm>
            <a:off x="5302250" y="1693545"/>
            <a:ext cx="3117215" cy="2128520"/>
          </a:xfrm>
          <a:prstGeom prst="rect">
            <a:avLst/>
          </a:prstGeom>
        </p:spPr>
      </p:pic>
      <p:sp>
        <p:nvSpPr>
          <p:cNvPr id="6" name="文本框 5"/>
          <p:cNvSpPr txBox="1"/>
          <p:nvPr/>
        </p:nvSpPr>
        <p:spPr>
          <a:xfrm>
            <a:off x="5650230" y="4114800"/>
            <a:ext cx="2077720" cy="299085"/>
          </a:xfrm>
          <a:prstGeom prst="rect">
            <a:avLst/>
          </a:prstGeom>
          <a:noFill/>
        </p:spPr>
        <p:txBody>
          <a:bodyPr wrap="square" rtlCol="0" anchor="t">
            <a:spAutoFit/>
          </a:bodyPr>
          <a:lstStyle/>
          <a:p>
            <a:r>
              <a:rPr lang="en-US" altLang="zh-CN"/>
              <a:t>4</a:t>
            </a:r>
            <a:r>
              <a:rPr lang="zh-CN" altLang="en-US"/>
              <a:t>片位拓展的</a:t>
            </a:r>
            <a:r>
              <a:rPr lang="en-US" altLang="zh-CN"/>
              <a:t>RAM</a:t>
            </a:r>
          </a:p>
        </p:txBody>
      </p:sp>
      <p:pic>
        <p:nvPicPr>
          <p:cNvPr id="7" name="图片 6"/>
          <p:cNvPicPr>
            <a:picLocks noChangeAspect="1"/>
          </p:cNvPicPr>
          <p:nvPr>
            <p:custDataLst>
              <p:tags r:id="rId1"/>
            </p:custDataLst>
          </p:nvPr>
        </p:nvPicPr>
        <p:blipFill>
          <a:blip r:embed="rId6"/>
          <a:stretch>
            <a:fillRect/>
          </a:stretch>
        </p:blipFill>
        <p:spPr>
          <a:xfrm>
            <a:off x="1616710" y="815975"/>
            <a:ext cx="5188585" cy="3145790"/>
          </a:xfrm>
          <a:prstGeom prst="rect">
            <a:avLst/>
          </a:prstGeom>
        </p:spPr>
      </p:pic>
      <p:sp>
        <p:nvSpPr>
          <p:cNvPr id="8" name="文本框 7"/>
          <p:cNvSpPr txBox="1"/>
          <p:nvPr/>
        </p:nvSpPr>
        <p:spPr>
          <a:xfrm>
            <a:off x="3500755" y="4054475"/>
            <a:ext cx="2293620" cy="863600"/>
          </a:xfrm>
          <a:prstGeom prst="rect">
            <a:avLst/>
          </a:prstGeom>
          <a:noFill/>
        </p:spPr>
        <p:txBody>
          <a:bodyPr wrap="square" rtlCol="0" anchor="t">
            <a:noAutofit/>
          </a:bodyPr>
          <a:lstStyle/>
          <a:p>
            <a:r>
              <a:rPr lang="zh-CN" altLang="en-US" sz="2400"/>
              <a:t>哈弗结构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4"/>
          <a:stretch>
            <a:fillRect/>
          </a:stretch>
        </p:blipFill>
        <p:spPr>
          <a:xfrm>
            <a:off x="4690110" y="1374775"/>
            <a:ext cx="3669030" cy="2352675"/>
          </a:xfrm>
          <a:prstGeom prst="rect">
            <a:avLst/>
          </a:prstGeom>
        </p:spPr>
      </p:pic>
      <p:sp>
        <p:nvSpPr>
          <p:cNvPr id="27" name="文本框 6"/>
          <p:cNvSpPr txBox="1">
            <a:spLocks noChangeArrowheads="1"/>
          </p:cNvSpPr>
          <p:nvPr/>
        </p:nvSpPr>
        <p:spPr bwMode="auto">
          <a:xfrm>
            <a:off x="3718559" y="141873"/>
            <a:ext cx="1706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dirty="0">
                <a:sym typeface="+mn-lt"/>
              </a:rPr>
              <a:t>外设管理方法</a:t>
            </a:r>
          </a:p>
        </p:txBody>
      </p:sp>
      <p:sp>
        <p:nvSpPr>
          <p:cNvPr id="65" name="椭圆 64"/>
          <p:cNvSpPr/>
          <p:nvPr>
            <p:custDataLst>
              <p:tags r:id="rId1"/>
            </p:custDataLst>
          </p:nvPr>
        </p:nvSpPr>
        <p:spPr>
          <a:xfrm>
            <a:off x="303279" y="1262871"/>
            <a:ext cx="562534" cy="562534"/>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sp>
        <p:nvSpPr>
          <p:cNvPr id="66" name="文本框 6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2"/>
            </p:custDataLst>
          </p:nvPr>
        </p:nvSpPr>
        <p:spPr>
          <a:xfrm>
            <a:off x="1322705" y="1394460"/>
            <a:ext cx="3170555" cy="337185"/>
          </a:xfrm>
          <a:prstGeom prst="rect">
            <a:avLst/>
          </a:prstGeom>
        </p:spPr>
        <p:txBody>
          <a:bodyPr wrap="square">
            <a:spAutoFit/>
          </a:bodyPr>
          <a:lstStyle>
            <a:defPPr>
              <a:defRPr lang="en-US"/>
            </a:defPPr>
            <a:lvl1pPr algn="ctr">
              <a:defRPr sz="2000" b="1">
                <a:solidFill>
                  <a:srgbClr val="336FBC"/>
                </a:solidFill>
                <a:latin typeface="+mj-ea"/>
                <a:ea typeface="+mj-ea"/>
              </a:defRPr>
            </a:lvl1pPr>
          </a:lstStyle>
          <a:p>
            <a:pPr algn="l"/>
            <a:r>
              <a:rPr lang="zh-CN" altLang="en-US" sz="1600" b="0" dirty="0">
                <a:solidFill>
                  <a:srgbClr val="495589"/>
                </a:solidFill>
                <a:latin typeface="+mn-lt"/>
                <a:ea typeface="+mn-ea"/>
                <a:cs typeface="+mn-ea"/>
                <a:sym typeface="+mn-lt"/>
              </a:rPr>
              <a:t>玩游戏？只有一个</a:t>
            </a:r>
            <a:r>
              <a:rPr lang="en-US" altLang="zh-CN" sz="1600" b="0" dirty="0">
                <a:solidFill>
                  <a:srgbClr val="495589"/>
                </a:solidFill>
                <a:latin typeface="+mn-lt"/>
                <a:ea typeface="+mn-ea"/>
                <a:cs typeface="+mn-ea"/>
                <a:sym typeface="+mn-lt"/>
              </a:rPr>
              <a:t>CPU</a:t>
            </a:r>
            <a:r>
              <a:rPr lang="zh-CN" altLang="en-US" sz="1600" b="0" dirty="0">
                <a:solidFill>
                  <a:srgbClr val="495589"/>
                </a:solidFill>
                <a:latin typeface="+mn-lt"/>
                <a:ea typeface="+mn-ea"/>
                <a:cs typeface="+mn-ea"/>
                <a:sym typeface="+mn-lt"/>
              </a:rPr>
              <a:t>可不行啊</a:t>
            </a:r>
          </a:p>
        </p:txBody>
      </p:sp>
      <p:sp>
        <p:nvSpPr>
          <p:cNvPr id="69" name="椭圆 68"/>
          <p:cNvSpPr/>
          <p:nvPr>
            <p:custDataLst>
              <p:tags r:id="rId3"/>
            </p:custDataLst>
          </p:nvPr>
        </p:nvSpPr>
        <p:spPr>
          <a:xfrm>
            <a:off x="315588" y="2008899"/>
            <a:ext cx="562534" cy="562534"/>
          </a:xfrm>
          <a:prstGeom prst="ellipse">
            <a:avLst/>
          </a:prstGeom>
          <a:solidFill>
            <a:srgbClr val="495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sp>
        <p:nvSpPr>
          <p:cNvPr id="70" name="文本框 6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4"/>
            </p:custDataLst>
          </p:nvPr>
        </p:nvSpPr>
        <p:spPr>
          <a:xfrm>
            <a:off x="1322510" y="2073817"/>
            <a:ext cx="1729598" cy="337185"/>
          </a:xfrm>
          <a:prstGeom prst="rect">
            <a:avLst/>
          </a:prstGeom>
        </p:spPr>
        <p:txBody>
          <a:bodyPr wrap="square">
            <a:spAutoFit/>
          </a:bodyPr>
          <a:lstStyle>
            <a:defPPr>
              <a:defRPr lang="en-US"/>
            </a:defPPr>
            <a:lvl1pPr algn="ctr">
              <a:defRPr sz="2000" b="1">
                <a:solidFill>
                  <a:srgbClr val="336FBC"/>
                </a:solidFill>
                <a:latin typeface="+mj-ea"/>
                <a:ea typeface="+mj-ea"/>
              </a:defRPr>
            </a:lvl1pPr>
          </a:lstStyle>
          <a:p>
            <a:pPr algn="l"/>
            <a:r>
              <a:rPr lang="zh-CN" altLang="en-US" sz="1600" b="0" dirty="0">
                <a:solidFill>
                  <a:srgbClr val="495589"/>
                </a:solidFill>
                <a:latin typeface="+mn-lt"/>
                <a:ea typeface="+mn-ea"/>
                <a:cs typeface="+mn-ea"/>
                <a:sym typeface="+mn-lt"/>
              </a:rPr>
              <a:t>显示？控制？</a:t>
            </a:r>
          </a:p>
        </p:txBody>
      </p:sp>
      <p:sp>
        <p:nvSpPr>
          <p:cNvPr id="4" name="文本框 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5"/>
            </p:custDataLst>
          </p:nvPr>
        </p:nvSpPr>
        <p:spPr>
          <a:xfrm>
            <a:off x="1322705" y="2932430"/>
            <a:ext cx="3367405" cy="337185"/>
          </a:xfrm>
          <a:prstGeom prst="rect">
            <a:avLst/>
          </a:prstGeom>
        </p:spPr>
        <p:txBody>
          <a:bodyPr wrap="square">
            <a:spAutoFit/>
          </a:bodyPr>
          <a:lstStyle>
            <a:defPPr>
              <a:defRPr lang="en-US"/>
            </a:defPPr>
            <a:lvl1pPr algn="ctr">
              <a:defRPr sz="2000" b="1">
                <a:solidFill>
                  <a:srgbClr val="336FBC"/>
                </a:solidFill>
                <a:latin typeface="+mj-ea"/>
                <a:ea typeface="+mj-ea"/>
              </a:defRPr>
            </a:lvl1pPr>
          </a:lstStyle>
          <a:p>
            <a:pPr algn="l"/>
            <a:r>
              <a:rPr lang="en-US" altLang="zh-CN" sz="1600" b="0" dirty="0">
                <a:solidFill>
                  <a:srgbClr val="495589"/>
                </a:solidFill>
                <a:latin typeface="+mn-lt"/>
                <a:ea typeface="+mn-ea"/>
                <a:cs typeface="+mn-ea"/>
                <a:sym typeface="+mn-lt"/>
              </a:rPr>
              <a:t>CPU</a:t>
            </a:r>
            <a:r>
              <a:rPr lang="zh-CN" altLang="en-US" sz="1600" b="0" dirty="0">
                <a:solidFill>
                  <a:srgbClr val="495589"/>
                </a:solidFill>
                <a:latin typeface="+mn-lt"/>
                <a:ea typeface="+mn-ea"/>
                <a:cs typeface="+mn-ea"/>
                <a:sym typeface="+mn-lt"/>
              </a:rPr>
              <a:t>怎么对这些外设访问进行处理？</a:t>
            </a:r>
            <a:endParaRPr lang="en-US" altLang="zh-CN" sz="1600" b="0" dirty="0">
              <a:solidFill>
                <a:srgbClr val="495589"/>
              </a:solidFill>
              <a:latin typeface="+mn-lt"/>
              <a:ea typeface="+mn-ea"/>
              <a:cs typeface="+mn-ea"/>
              <a:sym typeface="+mn-lt"/>
            </a:endParaRPr>
          </a:p>
        </p:txBody>
      </p:sp>
      <p:sp>
        <p:nvSpPr>
          <p:cNvPr id="5" name="文本框 4"/>
          <p:cNvSpPr txBox="1"/>
          <p:nvPr/>
        </p:nvSpPr>
        <p:spPr>
          <a:xfrm>
            <a:off x="1397635" y="3671570"/>
            <a:ext cx="2705735" cy="335915"/>
          </a:xfrm>
          <a:prstGeom prst="rect">
            <a:avLst/>
          </a:prstGeom>
          <a:noFill/>
        </p:spPr>
        <p:txBody>
          <a:bodyPr wrap="square" rtlCol="0">
            <a:noAutofit/>
          </a:bodyPr>
          <a:lstStyle/>
          <a:p>
            <a:r>
              <a:rPr lang="zh-CN" altLang="en-US" dirty="0">
                <a:solidFill>
                  <a:srgbClr val="495589"/>
                </a:solidFill>
                <a:cs typeface="+mn-ea"/>
                <a:sym typeface="+mn-lt"/>
              </a:rPr>
              <a:t>中断吗？好麻烦</a:t>
            </a:r>
            <a:r>
              <a:rPr lang="en-US" altLang="zh-CN" dirty="0">
                <a:solidFill>
                  <a:srgbClr val="495589"/>
                </a:solidFill>
                <a:cs typeface="+mn-ea"/>
                <a:sym typeface="+mn-lt"/>
              </a:rPr>
              <a:t>···</a:t>
            </a:r>
            <a:endParaRPr lang="en-US" altLang="zh-CN" b="0" dirty="0">
              <a:solidFill>
                <a:srgbClr val="495589"/>
              </a:solidFill>
              <a:latin typeface="+mn-lt"/>
              <a:ea typeface="+mn-ea"/>
              <a:cs typeface="+mn-ea"/>
              <a:sym typeface="+mn-lt"/>
            </a:endParaRPr>
          </a:p>
          <a:p>
            <a:endParaRPr lang="zh-CN" altLang="en-US"/>
          </a:p>
        </p:txBody>
      </p:sp>
      <p:pic>
        <p:nvPicPr>
          <p:cNvPr id="2" name="图片 1"/>
          <p:cNvPicPr>
            <a:picLocks noChangeAspect="1"/>
          </p:cNvPicPr>
          <p:nvPr/>
        </p:nvPicPr>
        <p:blipFill>
          <a:blip r:embed="rId15"/>
          <a:stretch>
            <a:fillRect/>
          </a:stretch>
        </p:blipFill>
        <p:spPr>
          <a:xfrm>
            <a:off x="1240155" y="817245"/>
            <a:ext cx="7157085" cy="4248785"/>
          </a:xfrm>
          <a:prstGeom prst="rect">
            <a:avLst/>
          </a:prstGeom>
        </p:spPr>
      </p:pic>
      <p:sp>
        <p:nvSpPr>
          <p:cNvPr id="7" name="椭圆 6"/>
          <p:cNvSpPr/>
          <p:nvPr>
            <p:custDataLst>
              <p:tags r:id="rId6"/>
            </p:custDataLst>
          </p:nvPr>
        </p:nvSpPr>
        <p:spPr>
          <a:xfrm>
            <a:off x="308994" y="2831956"/>
            <a:ext cx="562534" cy="562534"/>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sp>
        <p:nvSpPr>
          <p:cNvPr id="8" name="椭圆 7"/>
          <p:cNvSpPr/>
          <p:nvPr>
            <p:custDataLst>
              <p:tags r:id="rId7"/>
            </p:custDataLst>
          </p:nvPr>
        </p:nvSpPr>
        <p:spPr>
          <a:xfrm>
            <a:off x="309238" y="3603384"/>
            <a:ext cx="562534" cy="562534"/>
          </a:xfrm>
          <a:prstGeom prst="ellipse">
            <a:avLst/>
          </a:prstGeom>
          <a:solidFill>
            <a:srgbClr val="495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sp>
        <p:nvSpPr>
          <p:cNvPr id="9" name="文本框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8"/>
            </p:custDataLst>
          </p:nvPr>
        </p:nvSpPr>
        <p:spPr>
          <a:xfrm>
            <a:off x="5634990" y="1057275"/>
            <a:ext cx="3170555" cy="337185"/>
          </a:xfrm>
          <a:prstGeom prst="rect">
            <a:avLst/>
          </a:prstGeom>
        </p:spPr>
        <p:txBody>
          <a:bodyPr wrap="square">
            <a:spAutoFit/>
          </a:bodyPr>
          <a:lstStyle>
            <a:defPPr>
              <a:defRPr lang="en-US"/>
            </a:defPPr>
            <a:lvl1pPr algn="ctr">
              <a:defRPr sz="2000" b="1">
                <a:solidFill>
                  <a:srgbClr val="336FBC"/>
                </a:solidFill>
                <a:latin typeface="+mj-ea"/>
                <a:ea typeface="+mj-ea"/>
              </a:defRPr>
            </a:lvl1pPr>
          </a:lstStyle>
          <a:p>
            <a:pPr algn="l"/>
            <a:r>
              <a:rPr lang="en-US" sz="1600" b="0" dirty="0">
                <a:solidFill>
                  <a:srgbClr val="495589"/>
                </a:solidFill>
                <a:latin typeface="+mn-lt"/>
                <a:ea typeface="+mn-ea"/>
                <a:cs typeface="+mn-ea"/>
                <a:sym typeface="+mn-lt"/>
              </a:rPr>
              <a:t>MMIO(Memory mapping I/O)</a:t>
            </a:r>
          </a:p>
        </p:txBody>
      </p:sp>
      <p:sp>
        <p:nvSpPr>
          <p:cNvPr id="10" name="文本框 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9"/>
            </p:custDataLst>
          </p:nvPr>
        </p:nvSpPr>
        <p:spPr>
          <a:xfrm>
            <a:off x="1278255" y="1374775"/>
            <a:ext cx="3170555" cy="337185"/>
          </a:xfrm>
          <a:prstGeom prst="rect">
            <a:avLst/>
          </a:prstGeom>
        </p:spPr>
        <p:txBody>
          <a:bodyPr wrap="square">
            <a:spAutoFit/>
          </a:bodyPr>
          <a:lstStyle>
            <a:defPPr>
              <a:defRPr lang="en-US"/>
            </a:defPPr>
            <a:lvl1pPr algn="ctr">
              <a:defRPr sz="2000" b="1">
                <a:solidFill>
                  <a:srgbClr val="336FBC"/>
                </a:solidFill>
                <a:latin typeface="+mj-ea"/>
                <a:ea typeface="+mj-ea"/>
              </a:defRPr>
            </a:lvl1pPr>
          </a:lstStyle>
          <a:p>
            <a:pPr algn="l"/>
            <a:r>
              <a:rPr lang="zh-CN" altLang="en-US" sz="1600" b="0" dirty="0">
                <a:solidFill>
                  <a:srgbClr val="495589"/>
                </a:solidFill>
                <a:latin typeface="+mn-lt"/>
                <a:ea typeface="+mn-ea"/>
                <a:cs typeface="+mn-ea"/>
                <a:sym typeface="+mn-lt"/>
              </a:rPr>
              <a:t>单独的处理逻辑</a:t>
            </a:r>
          </a:p>
        </p:txBody>
      </p:sp>
      <p:sp>
        <p:nvSpPr>
          <p:cNvPr id="11" name="文本框 1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10"/>
            </p:custDataLst>
          </p:nvPr>
        </p:nvSpPr>
        <p:spPr>
          <a:xfrm>
            <a:off x="1278255" y="2073910"/>
            <a:ext cx="2320290" cy="337185"/>
          </a:xfrm>
          <a:prstGeom prst="rect">
            <a:avLst/>
          </a:prstGeom>
        </p:spPr>
        <p:txBody>
          <a:bodyPr wrap="square">
            <a:spAutoFit/>
          </a:bodyPr>
          <a:lstStyle>
            <a:defPPr>
              <a:defRPr lang="en-US"/>
            </a:defPPr>
            <a:lvl1pPr algn="ctr">
              <a:defRPr sz="2000" b="1">
                <a:solidFill>
                  <a:srgbClr val="336FBC"/>
                </a:solidFill>
                <a:latin typeface="+mj-ea"/>
                <a:ea typeface="+mj-ea"/>
              </a:defRPr>
            </a:lvl1pPr>
          </a:lstStyle>
          <a:p>
            <a:pPr algn="l"/>
            <a:r>
              <a:rPr lang="zh-CN" altLang="en-US" sz="1600" b="0" dirty="0">
                <a:solidFill>
                  <a:srgbClr val="495589"/>
                </a:solidFill>
                <a:latin typeface="+mn-lt"/>
                <a:ea typeface="+mn-ea"/>
                <a:cs typeface="+mn-ea"/>
                <a:sym typeface="+mn-lt"/>
              </a:rPr>
              <a:t>简单的硬件访问流程</a:t>
            </a:r>
          </a:p>
        </p:txBody>
      </p:sp>
      <p:sp>
        <p:nvSpPr>
          <p:cNvPr id="15" name="文本框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11"/>
            </p:custDataLst>
          </p:nvPr>
        </p:nvSpPr>
        <p:spPr>
          <a:xfrm>
            <a:off x="1278255" y="3790950"/>
            <a:ext cx="3170555" cy="337185"/>
          </a:xfrm>
          <a:prstGeom prst="rect">
            <a:avLst/>
          </a:prstGeom>
        </p:spPr>
        <p:txBody>
          <a:bodyPr wrap="square">
            <a:spAutoFit/>
          </a:bodyPr>
          <a:lstStyle>
            <a:defPPr>
              <a:defRPr lang="en-US"/>
            </a:defPPr>
            <a:lvl1pPr algn="ctr">
              <a:defRPr sz="2000" b="1">
                <a:solidFill>
                  <a:srgbClr val="336FBC"/>
                </a:solidFill>
                <a:latin typeface="+mj-ea"/>
                <a:ea typeface="+mj-ea"/>
              </a:defRPr>
            </a:lvl1pPr>
          </a:lstStyle>
          <a:p>
            <a:pPr algn="l"/>
            <a:r>
              <a:rPr lang="zh-CN" altLang="en-US" sz="1600" b="0" dirty="0">
                <a:solidFill>
                  <a:srgbClr val="495589"/>
                </a:solidFill>
                <a:latin typeface="+mn-lt"/>
                <a:ea typeface="+mn-ea"/>
                <a:cs typeface="+mn-ea"/>
                <a:sym typeface="+mn-lt"/>
              </a:rPr>
              <a:t>直白的</a:t>
            </a:r>
            <a:r>
              <a:rPr lang="en-US" altLang="zh-CN" sz="1600" b="0" dirty="0">
                <a:solidFill>
                  <a:srgbClr val="495589"/>
                </a:solidFill>
                <a:latin typeface="+mn-lt"/>
                <a:ea typeface="+mn-ea"/>
                <a:cs typeface="+mn-ea"/>
                <a:sym typeface="+mn-lt"/>
              </a:rPr>
              <a:t>I/O</a:t>
            </a:r>
            <a:r>
              <a:rPr lang="zh-CN" altLang="en-US" sz="1600" b="0" dirty="0">
                <a:solidFill>
                  <a:srgbClr val="495589"/>
                </a:solidFill>
                <a:latin typeface="+mn-lt"/>
                <a:ea typeface="+mn-ea"/>
                <a:cs typeface="+mn-ea"/>
                <a:sym typeface="+mn-lt"/>
              </a:rPr>
              <a:t>访问接口</a:t>
            </a:r>
          </a:p>
        </p:txBody>
      </p:sp>
      <p:pic>
        <p:nvPicPr>
          <p:cNvPr id="17" name="图片 16"/>
          <p:cNvPicPr>
            <a:picLocks noChangeAspect="1"/>
          </p:cNvPicPr>
          <p:nvPr/>
        </p:nvPicPr>
        <p:blipFill>
          <a:blip r:embed="rId16"/>
          <a:stretch>
            <a:fillRect/>
          </a:stretch>
        </p:blipFill>
        <p:spPr>
          <a:xfrm>
            <a:off x="1397726" y="4361964"/>
            <a:ext cx="3354312" cy="2590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443286" y="141873"/>
            <a:ext cx="225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CN" dirty="0">
                <a:sym typeface="+mn-lt"/>
              </a:rPr>
              <a:t>VGA</a:t>
            </a:r>
            <a:r>
              <a:rPr lang="zh-CN" altLang="en-US" dirty="0">
                <a:sym typeface="+mn-lt"/>
              </a:rPr>
              <a:t>画面显示逻辑</a:t>
            </a:r>
          </a:p>
        </p:txBody>
      </p:sp>
      <p:sp>
        <p:nvSpPr>
          <p:cNvPr id="50" name="文本框 49"/>
          <p:cNvSpPr txBox="1"/>
          <p:nvPr>
            <p:custDataLst>
              <p:tags r:id="rId1"/>
            </p:custDataLst>
          </p:nvPr>
        </p:nvSpPr>
        <p:spPr>
          <a:xfrm>
            <a:off x="4940300" y="4062730"/>
            <a:ext cx="2610485" cy="337185"/>
          </a:xfrm>
          <a:prstGeom prst="rect">
            <a:avLst/>
          </a:prstGeom>
          <a:noFill/>
        </p:spPr>
        <p:txBody>
          <a:bodyPr wrap="square" rtlCol="0">
            <a:spAutoFit/>
          </a:bodyPr>
          <a:lstStyle>
            <a:defPPr>
              <a:defRPr lang="en-US"/>
            </a:defPPr>
            <a:lvl1pPr algn="ctr">
              <a:defRPr sz="2400" b="1">
                <a:solidFill>
                  <a:srgbClr val="617DD5"/>
                </a:solidFill>
                <a:latin typeface="汉仪雅酷黑 65W" panose="020B0604020202020204" charset="-122"/>
                <a:ea typeface="汉仪雅酷黑 65W" panose="020B0604020202020204" charset="-122"/>
                <a:cs typeface="汉仪旗黑-50S" panose="00020600040101010101" charset="-122"/>
              </a:defRPr>
            </a:lvl1pPr>
          </a:lstStyle>
          <a:p>
            <a:pPr algn="r"/>
            <a:r>
              <a:rPr lang="zh-CN" altLang="en-US" sz="1600" b="0" dirty="0">
                <a:solidFill>
                  <a:srgbClr val="495589"/>
                </a:solidFill>
                <a:latin typeface="+mn-lt"/>
                <a:ea typeface="+mn-ea"/>
                <a:cs typeface="+mn-ea"/>
                <a:sym typeface="+mn-lt"/>
              </a:rPr>
              <a:t>显示器扫描逻辑示意图</a:t>
            </a:r>
          </a:p>
        </p:txBody>
      </p:sp>
      <p:sp>
        <p:nvSpPr>
          <p:cNvPr id="52" name="文本框 51"/>
          <p:cNvSpPr txBox="1"/>
          <p:nvPr>
            <p:custDataLst>
              <p:tags r:id="rId2"/>
            </p:custDataLst>
          </p:nvPr>
        </p:nvSpPr>
        <p:spPr>
          <a:xfrm>
            <a:off x="709295" y="4135120"/>
            <a:ext cx="2310765" cy="337185"/>
          </a:xfrm>
          <a:prstGeom prst="rect">
            <a:avLst/>
          </a:prstGeom>
          <a:noFill/>
        </p:spPr>
        <p:txBody>
          <a:bodyPr wrap="square" rtlCol="0">
            <a:spAutoFit/>
          </a:bodyPr>
          <a:lstStyle>
            <a:defPPr>
              <a:defRPr lang="en-US"/>
            </a:defPPr>
            <a:lvl1pPr algn="ctr">
              <a:defRPr sz="2400" b="1">
                <a:solidFill>
                  <a:srgbClr val="617DD5"/>
                </a:solidFill>
                <a:latin typeface="汉仪雅酷黑 65W" panose="020B0604020202020204" charset="-122"/>
                <a:ea typeface="汉仪雅酷黑 65W" panose="020B0604020202020204" charset="-122"/>
                <a:cs typeface="汉仪旗黑-50S" panose="00020600040101010101" charset="-122"/>
              </a:defRPr>
            </a:lvl1pPr>
          </a:lstStyle>
          <a:p>
            <a:pPr algn="r"/>
            <a:r>
              <a:rPr lang="en-US" altLang="zh-CN" sz="1600" b="0" dirty="0">
                <a:solidFill>
                  <a:srgbClr val="495589"/>
                </a:solidFill>
                <a:latin typeface="+mn-lt"/>
                <a:ea typeface="+mn-ea"/>
                <a:cs typeface="+mn-ea"/>
                <a:sym typeface="+mn-lt"/>
              </a:rPr>
              <a:t>Nexys4</a:t>
            </a:r>
            <a:r>
              <a:rPr lang="zh-CN" altLang="en-US" sz="1600" b="0" dirty="0">
                <a:solidFill>
                  <a:srgbClr val="495589"/>
                </a:solidFill>
                <a:latin typeface="+mn-lt"/>
                <a:ea typeface="+mn-ea"/>
                <a:cs typeface="+mn-ea"/>
                <a:sym typeface="+mn-lt"/>
              </a:rPr>
              <a:t>开发板</a:t>
            </a:r>
          </a:p>
        </p:txBody>
      </p:sp>
      <p:pic>
        <p:nvPicPr>
          <p:cNvPr id="2" name="图片 1"/>
          <p:cNvPicPr>
            <a:picLocks noChangeAspect="1"/>
          </p:cNvPicPr>
          <p:nvPr>
            <p:custDataLst>
              <p:tags r:id="rId3"/>
            </p:custDataLst>
          </p:nvPr>
        </p:nvPicPr>
        <p:blipFill>
          <a:blip r:embed="rId9"/>
          <a:stretch>
            <a:fillRect/>
          </a:stretch>
        </p:blipFill>
        <p:spPr>
          <a:xfrm>
            <a:off x="804447" y="1230973"/>
            <a:ext cx="2894961" cy="2336685"/>
          </a:xfrm>
          <a:prstGeom prst="roundRect">
            <a:avLst>
              <a:gd name="adj" fmla="val 8594"/>
            </a:avLst>
          </a:prstGeom>
          <a:solidFill>
            <a:srgbClr val="FFFFFF">
              <a:shade val="85000"/>
            </a:srgbClr>
          </a:solidFill>
          <a:ln>
            <a:noFill/>
          </a:ln>
          <a:effectLst>
            <a:reflection blurRad="12700" stA="30000" endPos="15000" dist="38100" dir="5400000" sy="-100000" algn="bl" rotWithShape="0"/>
          </a:effectLst>
        </p:spPr>
      </p:pic>
      <p:pic>
        <p:nvPicPr>
          <p:cNvPr id="3" name="图片 2"/>
          <p:cNvPicPr>
            <a:picLocks noChangeAspect="1"/>
          </p:cNvPicPr>
          <p:nvPr>
            <p:custDataLst>
              <p:tags r:id="rId4"/>
            </p:custDataLst>
          </p:nvPr>
        </p:nvPicPr>
        <p:blipFill>
          <a:blip r:embed="rId10"/>
          <a:stretch>
            <a:fillRect/>
          </a:stretch>
        </p:blipFill>
        <p:spPr>
          <a:xfrm>
            <a:off x="4734560" y="1171575"/>
            <a:ext cx="3326765" cy="2336165"/>
          </a:xfrm>
          <a:prstGeom prst="rect">
            <a:avLst/>
          </a:prstGeom>
          <a:effectLst>
            <a:reflection blurRad="6350" stA="50000" endA="275" endPos="20000" dist="101600" dir="5400000" sy="-100000" algn="bl" rotWithShape="0"/>
          </a:effectLst>
        </p:spPr>
      </p:pic>
      <p:sp>
        <p:nvSpPr>
          <p:cNvPr id="5" name="椭圆 4"/>
          <p:cNvSpPr/>
          <p:nvPr>
            <p:custDataLst>
              <p:tags r:id="rId5"/>
            </p:custDataLst>
          </p:nvPr>
        </p:nvSpPr>
        <p:spPr>
          <a:xfrm>
            <a:off x="862079" y="3949556"/>
            <a:ext cx="562534" cy="562534"/>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sp>
        <p:nvSpPr>
          <p:cNvPr id="8" name="椭圆 7"/>
          <p:cNvSpPr/>
          <p:nvPr>
            <p:custDataLst>
              <p:tags r:id="rId6"/>
            </p:custDataLst>
          </p:nvPr>
        </p:nvSpPr>
        <p:spPr>
          <a:xfrm>
            <a:off x="4734553" y="3949459"/>
            <a:ext cx="562534" cy="562534"/>
          </a:xfrm>
          <a:prstGeom prst="ellipse">
            <a:avLst/>
          </a:prstGeom>
          <a:solidFill>
            <a:srgbClr val="495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6"/>
          <p:cNvSpPr txBox="1">
            <a:spLocks noChangeArrowheads="1"/>
          </p:cNvSpPr>
          <p:nvPr/>
        </p:nvSpPr>
        <p:spPr bwMode="auto">
          <a:xfrm>
            <a:off x="3443286" y="141873"/>
            <a:ext cx="225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fontAlgn="base">
              <a:spcBef>
                <a:spcPct val="0"/>
              </a:spcBef>
              <a:spcAft>
                <a:spcPct val="0"/>
              </a:spcAft>
              <a:defRPr sz="2000" b="1">
                <a:solidFill>
                  <a:srgbClr val="495589"/>
                </a:solidFill>
                <a:cs typeface="+mn-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CN" dirty="0">
                <a:sym typeface="+mn-lt"/>
              </a:rPr>
              <a:t>VGA</a:t>
            </a:r>
            <a:r>
              <a:rPr lang="zh-CN" altLang="en-US" dirty="0">
                <a:sym typeface="+mn-lt"/>
              </a:rPr>
              <a:t>画面显示逻辑</a:t>
            </a:r>
          </a:p>
        </p:txBody>
      </p:sp>
      <p:sp>
        <p:nvSpPr>
          <p:cNvPr id="50" name="文本框 49"/>
          <p:cNvSpPr txBox="1"/>
          <p:nvPr>
            <p:custDataLst>
              <p:tags r:id="rId1"/>
            </p:custDataLst>
          </p:nvPr>
        </p:nvSpPr>
        <p:spPr>
          <a:xfrm>
            <a:off x="3123565" y="3789045"/>
            <a:ext cx="2829560" cy="337185"/>
          </a:xfrm>
          <a:prstGeom prst="rect">
            <a:avLst/>
          </a:prstGeom>
          <a:noFill/>
        </p:spPr>
        <p:txBody>
          <a:bodyPr wrap="square" rtlCol="0">
            <a:spAutoFit/>
          </a:bodyPr>
          <a:lstStyle>
            <a:defPPr>
              <a:defRPr lang="en-US"/>
            </a:defPPr>
            <a:lvl1pPr algn="ctr">
              <a:defRPr sz="2400" b="1">
                <a:solidFill>
                  <a:srgbClr val="617DD5"/>
                </a:solidFill>
                <a:latin typeface="汉仪雅酷黑 65W" panose="020B0604020202020204" charset="-122"/>
                <a:ea typeface="汉仪雅酷黑 65W" panose="020B0604020202020204" charset="-122"/>
                <a:cs typeface="汉仪旗黑-50S" panose="00020600040101010101" charset="-122"/>
              </a:defRPr>
            </a:lvl1pPr>
          </a:lstStyle>
          <a:p>
            <a:pPr algn="r"/>
            <a:r>
              <a:rPr lang="zh-CN" altLang="en-US" sz="1600" b="0" dirty="0">
                <a:solidFill>
                  <a:srgbClr val="495589"/>
                </a:solidFill>
                <a:latin typeface="+mn-lt"/>
                <a:ea typeface="+mn-ea"/>
                <a:cs typeface="+mn-ea"/>
                <a:sym typeface="+mn-lt"/>
              </a:rPr>
              <a:t>双缓存轮流读写逻辑示意图</a:t>
            </a:r>
          </a:p>
        </p:txBody>
      </p:sp>
      <p:pic>
        <p:nvPicPr>
          <p:cNvPr id="6" name="图片 5"/>
          <p:cNvPicPr>
            <a:picLocks noChangeAspect="1"/>
          </p:cNvPicPr>
          <p:nvPr/>
        </p:nvPicPr>
        <p:blipFill>
          <a:blip r:embed="rId6"/>
          <a:stretch>
            <a:fillRect/>
          </a:stretch>
        </p:blipFill>
        <p:spPr>
          <a:xfrm>
            <a:off x="2491740" y="999490"/>
            <a:ext cx="4093845" cy="2534285"/>
          </a:xfrm>
          <a:prstGeom prst="rect">
            <a:avLst/>
          </a:prstGeom>
        </p:spPr>
      </p:pic>
      <p:pic>
        <p:nvPicPr>
          <p:cNvPr id="7" name="图片 6"/>
          <p:cNvPicPr>
            <a:picLocks noChangeAspect="1"/>
          </p:cNvPicPr>
          <p:nvPr/>
        </p:nvPicPr>
        <p:blipFill>
          <a:blip r:embed="rId7"/>
          <a:stretch>
            <a:fillRect/>
          </a:stretch>
        </p:blipFill>
        <p:spPr>
          <a:xfrm>
            <a:off x="316230" y="872490"/>
            <a:ext cx="8249285" cy="2261235"/>
          </a:xfrm>
          <a:prstGeom prst="rect">
            <a:avLst/>
          </a:prstGeom>
        </p:spPr>
      </p:pic>
      <p:pic>
        <p:nvPicPr>
          <p:cNvPr id="8" name="图片 7"/>
          <p:cNvPicPr>
            <a:picLocks noChangeAspect="1"/>
          </p:cNvPicPr>
          <p:nvPr/>
        </p:nvPicPr>
        <p:blipFill>
          <a:blip r:embed="rId8"/>
          <a:stretch>
            <a:fillRect/>
          </a:stretch>
        </p:blipFill>
        <p:spPr>
          <a:xfrm>
            <a:off x="2285365" y="3133725"/>
            <a:ext cx="4208780" cy="1914525"/>
          </a:xfrm>
          <a:prstGeom prst="rect">
            <a:avLst/>
          </a:prstGeom>
        </p:spPr>
      </p:pic>
      <p:sp>
        <p:nvSpPr>
          <p:cNvPr id="9" name="文本框 8"/>
          <p:cNvSpPr txBox="1"/>
          <p:nvPr>
            <p:custDataLst>
              <p:tags r:id="rId2"/>
            </p:custDataLst>
          </p:nvPr>
        </p:nvSpPr>
        <p:spPr>
          <a:xfrm>
            <a:off x="316230" y="3357880"/>
            <a:ext cx="1786255" cy="1108710"/>
          </a:xfrm>
          <a:prstGeom prst="rect">
            <a:avLst/>
          </a:prstGeom>
          <a:noFill/>
        </p:spPr>
        <p:txBody>
          <a:bodyPr wrap="square" rtlCol="0">
            <a:noAutofit/>
          </a:bodyPr>
          <a:lstStyle>
            <a:defPPr>
              <a:defRPr lang="en-US"/>
            </a:defPPr>
            <a:lvl1pPr algn="ctr">
              <a:defRPr sz="2400" b="1">
                <a:solidFill>
                  <a:srgbClr val="617DD5"/>
                </a:solidFill>
                <a:latin typeface="汉仪雅酷黑 65W" panose="020B0604020202020204" charset="-122"/>
                <a:ea typeface="汉仪雅酷黑 65W" panose="020B0604020202020204" charset="-122"/>
                <a:cs typeface="汉仪旗黑-50S" panose="00020600040101010101" charset="-122"/>
              </a:defRPr>
            </a:lvl1pPr>
          </a:lstStyle>
          <a:p>
            <a:pPr algn="ctr"/>
            <a:r>
              <a:rPr lang="zh-CN" altLang="en-US" sz="1600" b="0" dirty="0">
                <a:solidFill>
                  <a:srgbClr val="495589"/>
                </a:solidFill>
                <a:latin typeface="+mn-lt"/>
                <a:ea typeface="+mn-ea"/>
                <a:cs typeface="+mn-ea"/>
                <a:sym typeface="+mn-lt"/>
              </a:rPr>
              <a:t>屏幕的实际像素与数组中存放的逻辑像素的对应关系</a:t>
            </a:r>
          </a:p>
        </p:txBody>
      </p:sp>
      <p:sp>
        <p:nvSpPr>
          <p:cNvPr id="10" name="文本框 9"/>
          <p:cNvSpPr txBox="1"/>
          <p:nvPr>
            <p:custDataLst>
              <p:tags r:id="rId3"/>
            </p:custDataLst>
          </p:nvPr>
        </p:nvSpPr>
        <p:spPr>
          <a:xfrm>
            <a:off x="6872605" y="3669030"/>
            <a:ext cx="1761490" cy="457200"/>
          </a:xfrm>
          <a:prstGeom prst="rect">
            <a:avLst/>
          </a:prstGeom>
          <a:noFill/>
        </p:spPr>
        <p:txBody>
          <a:bodyPr wrap="square" rtlCol="0">
            <a:noAutofit/>
          </a:bodyPr>
          <a:lstStyle>
            <a:defPPr>
              <a:defRPr lang="en-US"/>
            </a:defPPr>
            <a:lvl1pPr algn="ctr">
              <a:defRPr sz="2400" b="1">
                <a:solidFill>
                  <a:srgbClr val="617DD5"/>
                </a:solidFill>
                <a:latin typeface="汉仪雅酷黑 65W" panose="020B0604020202020204" charset="-122"/>
                <a:ea typeface="汉仪雅酷黑 65W" panose="020B0604020202020204" charset="-122"/>
                <a:cs typeface="汉仪旗黑-50S" panose="00020600040101010101" charset="-122"/>
              </a:defRPr>
            </a:lvl1pPr>
          </a:lstStyle>
          <a:p>
            <a:pPr algn="ctr"/>
            <a:r>
              <a:rPr lang="zh-CN" altLang="en-US" sz="1600" b="0" dirty="0">
                <a:solidFill>
                  <a:srgbClr val="495589"/>
                </a:solidFill>
                <a:latin typeface="+mn-lt"/>
                <a:ea typeface="+mn-ea"/>
                <a:cs typeface="+mn-ea"/>
                <a:sym typeface="+mn-lt"/>
              </a:rPr>
              <a:t>压缩！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par>
                                <p:cTn id="8" presetID="8"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amond(in)">
                                      <p:cBhvr>
                                        <p:cTn id="10" dur="2000"/>
                                        <p:tgtEl>
                                          <p:spTgt spid="8"/>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amond(in)">
                                      <p:cBhvr>
                                        <p:cTn id="13" dur="2000"/>
                                        <p:tgtEl>
                                          <p:spTgt spid="9"/>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amond(in)">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5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26,&quot;width&quot;:6807}"/>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228.8437007874016,&quot;left&quot;:3.584645669291331,&quot;top&quot;:108.3,&quot;width&quot;:366.4741732283465}"/>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14.2577952755906,&quot;left&quot;:73.97259842519685,&quot;top&quot;:83.26763779527559,&quot;width&quot;:580.3585039370079}"/>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14.2577952755906,&quot;left&quot;:73.97259842519685,&quot;top&quot;:83.26763779527559,&quot;width&quot;:580.3585039370079}"/>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47.37496062992128,&quot;left&quot;:101.99228346456692,&quot;top&quot;:85.67503937007874,&quot;width&quot;:516.757716535433}"/>
</p:tagLst>
</file>

<file path=ppt/tags/tag68.xml><?xml version="1.0" encoding="utf-8"?>
<p:tagLst xmlns:a="http://schemas.openxmlformats.org/drawingml/2006/main" xmlns:r="http://schemas.openxmlformats.org/officeDocument/2006/relationships" xmlns:p="http://schemas.openxmlformats.org/presentationml/2006/main">
  <p:tag name="PICID" val="{9fa207ea-3350-41fd-8a0e-07a316367e7c}"/>
  <p:tag name="KSO_WM_UNIT_PLACING_PICTURE_USER_VIEWPORT" val="{&quot;height&quot;:3773,&quot;width&quot;:5373}"/>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37.70503937007874,&quot;left&quot;:3.584645669291331,&quot;top&quot;:99.43866141732283,&quot;width&quot;:366.474173228346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14.2577952755906,&quot;left&quot;:73.97259842519685,&quot;top&quot;:83.26763779527559,&quot;width&quot;:580.3585039370079}"/>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14.2577952755906,&quot;left&quot;:73.97259842519685,&quot;top&quot;:83.26763779527559,&quot;width&quot;:580.3585039370079}"/>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14.2577952755906,&quot;left&quot;:73.97259842519685,&quot;top&quot;:83.26763779527559,&quot;width&quot;:580.3585039370079}"/>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30.9222047244095,&quot;left&quot;:33.87244094488189,&quot;top&quot;:100.00834645669292,&quot;width&quot;:658.4713385826772}"/>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197.22527559055118,&quot;left&quot;:48.171338582677166,&quot;top&quot;:126.32842519685039,&quot;width&quot;:628.088031496063}"/>
</p:tagLst>
</file>

<file path=ppt/theme/theme1.xml><?xml version="1.0" encoding="utf-8"?>
<a:theme xmlns:a="http://schemas.openxmlformats.org/drawingml/2006/main" name="第一PPT，www.1ppt.com">
  <a:themeElements>
    <a:clrScheme name="自定义 784">
      <a:dk1>
        <a:sysClr val="windowText" lastClr="000000"/>
      </a:dk1>
      <a:lt1>
        <a:sysClr val="window" lastClr="FFFFFF"/>
      </a:lt1>
      <a:dk2>
        <a:srgbClr val="EEF2F5"/>
      </a:dk2>
      <a:lt2>
        <a:srgbClr val="E7E6E6"/>
      </a:lt2>
      <a:accent1>
        <a:srgbClr val="495589"/>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4y5qrltd">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4y5qrltd">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ajorFont>
      <a:minorFont>
        <a:latin typeface="汉仪旗黑-50S"/>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ajorFont>
      <a:minorFont>
        <a:latin typeface="汉仪旗黑-50S"/>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c04d19f76ac56a1be31a4669afc0c4df</Template>
  <TotalTime>179</TotalTime>
  <Words>4743</Words>
  <Application>Microsoft Office PowerPoint</Application>
  <PresentationFormat>全屏显示(16:9)</PresentationFormat>
  <Paragraphs>223</Paragraphs>
  <Slides>25</Slides>
  <Notes>22</Notes>
  <HiddenSlides>0</HiddenSlides>
  <MMClips>1</MMClips>
  <ScaleCrop>false</ScaleCrop>
  <HeadingPairs>
    <vt:vector size="6" baseType="variant">
      <vt:variant>
        <vt:lpstr>已用的字体</vt:lpstr>
      </vt:variant>
      <vt:variant>
        <vt:i4>2</vt:i4>
      </vt:variant>
      <vt:variant>
        <vt:lpstr>主题</vt:lpstr>
      </vt:variant>
      <vt:variant>
        <vt:i4>2</vt:i4>
      </vt:variant>
      <vt:variant>
        <vt:lpstr>幻灯片标题</vt:lpstr>
      </vt:variant>
      <vt:variant>
        <vt:i4>25</vt:i4>
      </vt:variant>
    </vt:vector>
  </HeadingPairs>
  <TitlesOfParts>
    <vt:vector size="29" baseType="lpstr">
      <vt:lpstr>微软雅黑</vt:lpstr>
      <vt:lpstr>Arial</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1874662718@qq.com</cp:lastModifiedBy>
  <cp:revision>99</cp:revision>
  <dcterms:created xsi:type="dcterms:W3CDTF">2021-12-15T02:56:00Z</dcterms:created>
  <dcterms:modified xsi:type="dcterms:W3CDTF">2024-12-28T10:22:50Z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DD8E586955784BAEB3FA655D3B44C759_12</vt:lpwstr>
  </property>
  <property fmtid="{D5CDD505-2E9C-101B-9397-08002B2CF9AE}" pid="3" name="KSOProductBuildVer">
    <vt:lpwstr>2052-12.1.0.19302</vt:lpwstr>
  </property>
</Properties>
</file>